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1"/>
  </p:notesMasterIdLst>
  <p:sldIdLst>
    <p:sldId id="256" r:id="rId2"/>
    <p:sldId id="258" r:id="rId3"/>
    <p:sldId id="259" r:id="rId4"/>
    <p:sldId id="260" r:id="rId5"/>
    <p:sldId id="261" r:id="rId6"/>
    <p:sldId id="420" r:id="rId7"/>
    <p:sldId id="264" r:id="rId8"/>
    <p:sldId id="265" r:id="rId9"/>
    <p:sldId id="267" r:id="rId10"/>
    <p:sldId id="268" r:id="rId11"/>
    <p:sldId id="426" r:id="rId12"/>
    <p:sldId id="271" r:id="rId13"/>
    <p:sldId id="273" r:id="rId14"/>
    <p:sldId id="416" r:id="rId15"/>
    <p:sldId id="275" r:id="rId16"/>
    <p:sldId id="277" r:id="rId17"/>
    <p:sldId id="278" r:id="rId18"/>
    <p:sldId id="414" r:id="rId19"/>
    <p:sldId id="279" r:id="rId20"/>
    <p:sldId id="419" r:id="rId21"/>
    <p:sldId id="280" r:id="rId22"/>
    <p:sldId id="281" r:id="rId23"/>
    <p:sldId id="284" r:id="rId24"/>
    <p:sldId id="287" r:id="rId25"/>
    <p:sldId id="288" r:id="rId26"/>
    <p:sldId id="289" r:id="rId27"/>
    <p:sldId id="290" r:id="rId28"/>
    <p:sldId id="292" r:id="rId29"/>
    <p:sldId id="294" r:id="rId30"/>
    <p:sldId id="412" r:id="rId31"/>
    <p:sldId id="413" r:id="rId32"/>
    <p:sldId id="296" r:id="rId33"/>
    <p:sldId id="297" r:id="rId34"/>
    <p:sldId id="298" r:id="rId35"/>
    <p:sldId id="299" r:id="rId36"/>
    <p:sldId id="302" r:id="rId37"/>
    <p:sldId id="410" r:id="rId38"/>
    <p:sldId id="306" r:id="rId39"/>
    <p:sldId id="307" r:id="rId40"/>
    <p:sldId id="309" r:id="rId41"/>
    <p:sldId id="311" r:id="rId42"/>
    <p:sldId id="402" r:id="rId43"/>
    <p:sldId id="312" r:id="rId44"/>
    <p:sldId id="314" r:id="rId45"/>
    <p:sldId id="315" r:id="rId46"/>
    <p:sldId id="317" r:id="rId47"/>
    <p:sldId id="320" r:id="rId48"/>
    <p:sldId id="323" r:id="rId49"/>
    <p:sldId id="324" r:id="rId50"/>
    <p:sldId id="325" r:id="rId51"/>
    <p:sldId id="327" r:id="rId52"/>
    <p:sldId id="328" r:id="rId53"/>
    <p:sldId id="415" r:id="rId54"/>
    <p:sldId id="329" r:id="rId55"/>
    <p:sldId id="330" r:id="rId56"/>
    <p:sldId id="332" r:id="rId57"/>
    <p:sldId id="386" r:id="rId58"/>
    <p:sldId id="387" r:id="rId59"/>
    <p:sldId id="388" r:id="rId60"/>
    <p:sldId id="389" r:id="rId61"/>
    <p:sldId id="333" r:id="rId62"/>
    <p:sldId id="334" r:id="rId63"/>
    <p:sldId id="337" r:id="rId64"/>
    <p:sldId id="338" r:id="rId65"/>
    <p:sldId id="339" r:id="rId66"/>
    <p:sldId id="340" r:id="rId67"/>
    <p:sldId id="342" r:id="rId68"/>
    <p:sldId id="344" r:id="rId69"/>
    <p:sldId id="346" r:id="rId70"/>
    <p:sldId id="347" r:id="rId71"/>
    <p:sldId id="349" r:id="rId72"/>
    <p:sldId id="409" r:id="rId73"/>
    <p:sldId id="350" r:id="rId74"/>
    <p:sldId id="351" r:id="rId75"/>
    <p:sldId id="352" r:id="rId76"/>
    <p:sldId id="353" r:id="rId77"/>
    <p:sldId id="411" r:id="rId78"/>
    <p:sldId id="354" r:id="rId79"/>
    <p:sldId id="356" r:id="rId80"/>
    <p:sldId id="357" r:id="rId81"/>
    <p:sldId id="358" r:id="rId82"/>
    <p:sldId id="391" r:id="rId83"/>
    <p:sldId id="392" r:id="rId84"/>
    <p:sldId id="390" r:id="rId85"/>
    <p:sldId id="360" r:id="rId86"/>
    <p:sldId id="362" r:id="rId87"/>
    <p:sldId id="393" r:id="rId88"/>
    <p:sldId id="394" r:id="rId89"/>
    <p:sldId id="395" r:id="rId90"/>
    <p:sldId id="367" r:id="rId91"/>
    <p:sldId id="368" r:id="rId92"/>
    <p:sldId id="396" r:id="rId93"/>
    <p:sldId id="397" r:id="rId94"/>
    <p:sldId id="398" r:id="rId95"/>
    <p:sldId id="399" r:id="rId96"/>
    <p:sldId id="369" r:id="rId97"/>
    <p:sldId id="371" r:id="rId98"/>
    <p:sldId id="407" r:id="rId99"/>
    <p:sldId id="408" r:id="rId100"/>
    <p:sldId id="406" r:id="rId101"/>
    <p:sldId id="372" r:id="rId102"/>
    <p:sldId id="373" r:id="rId103"/>
    <p:sldId id="404" r:id="rId104"/>
    <p:sldId id="405" r:id="rId105"/>
    <p:sldId id="374" r:id="rId106"/>
    <p:sldId id="403" r:id="rId107"/>
    <p:sldId id="375" r:id="rId108"/>
    <p:sldId id="376" r:id="rId109"/>
    <p:sldId id="377" r:id="rId110"/>
    <p:sldId id="378" r:id="rId111"/>
    <p:sldId id="379" r:id="rId112"/>
    <p:sldId id="380" r:id="rId113"/>
    <p:sldId id="381" r:id="rId114"/>
    <p:sldId id="417" r:id="rId115"/>
    <p:sldId id="382" r:id="rId116"/>
    <p:sldId id="385" r:id="rId117"/>
    <p:sldId id="400" r:id="rId118"/>
    <p:sldId id="401" r:id="rId119"/>
    <p:sldId id="418" r:id="rId120"/>
  </p:sldIdLst>
  <p:sldSz cx="10058400" cy="7772400"/>
  <p:notesSz cx="10058400" cy="7772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3537" autoAdjust="0"/>
  </p:normalViewPr>
  <p:slideViewPr>
    <p:cSldViewPr>
      <p:cViewPr varScale="1">
        <p:scale>
          <a:sx n="86" d="100"/>
          <a:sy n="86" d="100"/>
        </p:scale>
        <p:origin x="113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74E08-F105-4AB0-AC80-A5B9147C0BDB}" type="datetimeFigureOut">
              <a:rPr lang="es-MX" smtClean="0"/>
              <a:t>02/08/2021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E2663-90A8-466C-AFAB-F7AA4195C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286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E2663-90A8-466C-AFAB-F7AA4195C0FD}" type="slidenum">
              <a:rPr lang="es-MX" smtClean="0"/>
              <a:t>82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262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228467" y="3981576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3330575" y="3981576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5115433" y="3981576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365759" y="58900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377952" y="589610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3336671" y="58900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3348863" y="5896102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5121528" y="58900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5133721" y="5896102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OSE.leal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mailto:dif.juridico@tlaquepaque.gob.mx" TargetMode="External"/><Relationship Id="rId1" Type="http://schemas.openxmlformats.org/officeDocument/2006/relationships/slideLayout" Target="../slideLayouts/slideLayout5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mailto:dif.finanzas@tlaquepaque.gob.mx" TargetMode="External"/><Relationship Id="rId1" Type="http://schemas.openxmlformats.org/officeDocument/2006/relationships/slideLayout" Target="../slideLayouts/slideLayout5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hyperlink" Target="mailto:delegaciontateposco@hotmail.co" TargetMode="External"/><Relationship Id="rId1" Type="http://schemas.openxmlformats.org/officeDocument/2006/relationships/slideLayout" Target="../slideLayouts/slideLayout5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hyperlink" Target="mailto:sanpedritodelegacion@gmail.com" TargetMode="External"/><Relationship Id="rId1" Type="http://schemas.openxmlformats.org/officeDocument/2006/relationships/slideLayout" Target="../slideLayouts/slideLayout5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OSE.leal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hyperlink" Target="mailto:agencialaladrillera@hotmail.com.mx" TargetMode="External"/><Relationship Id="rId1" Type="http://schemas.openxmlformats.org/officeDocument/2006/relationships/slideLayout" Target="../slideLayouts/slideLayout5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mailto:jovenestlaq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lozano@tlaquepaque.gob" TargetMode="External"/><Relationship Id="rId1" Type="http://schemas.openxmlformats.org/officeDocument/2006/relationships/slideLayout" Target="../slideLayouts/slideLayout5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lozano@tlaquepaque.gob" TargetMode="External"/><Relationship Id="rId1" Type="http://schemas.openxmlformats.org/officeDocument/2006/relationships/slideLayout" Target="../slideLayouts/slideLayout5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hyperlink" Target="mailto:aferchavez@yahoo.com.mx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regularizaciondepredios@tlaquepaque.gob.mx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a.becerra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sandra.espinoza@tlaquepaque.gob.mx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usanaivette.hernandez@tlaquepaque.gob.mx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sandra.espinoza@tlaquepaque.gob.mx" TargetMode="Externa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centropublicodemediacion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Elizabeth.cerpa@tlaquepaque.gob.mx" TargetMode="Externa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petermuro89@gmail.com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juanmartin.nu&#241;ez@tlaquepaque.gob.mx" TargetMode="External"/><Relationship Id="rId2" Type="http://schemas.openxmlformats.org/officeDocument/2006/relationships/hyperlink" Target="mailto:juan.nu&#241;ez@tlaquepaque.gob.mx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argarita.romero@tlaquepaque.gob.mx" TargetMode="Externa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juan.nu&#241;ez@tlaquepaque.gob.mx" TargetMode="Externa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roberto.baltazar@tlaquepaque.g" TargetMode="Externa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mailto:alfonso.montes@tlaquepaque.gob.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alfonso.montes@tlaquepaque.gob.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ignacioavalos@tlaquepaque.gob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arthaleticia.mendoza@tlaquepaque.gob.mx" TargetMode="Externa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mendoz9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mailto:francisco.riveron@tlaquepaque.gob.mx" TargetMode="Externa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.leal@tlaquepaque.gob.mx" TargetMode="External"/><Relationship Id="rId2" Type="http://schemas.openxmlformats.org/officeDocument/2006/relationships/hyperlink" Target="mailto:jOSE.leal@tlaquepaque.gob.mx" TargetMode="Externa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mailto:Jose.gavino@tlaquepaque.Gob.mx.com" TargetMode="External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mailto:mantenimiento.edificios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mailto:mantenimeinto.edificios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mailto:mariarocio.ramirez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mailto:juan.flores@tlaquepaque.gob.mx" TargetMode="Externa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mailto:bolovargas@gmail.com" TargetMode="External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.leal@tlaquepaque.gob.mx" TargetMode="External"/><Relationship Id="rId2" Type="http://schemas.openxmlformats.org/officeDocument/2006/relationships/hyperlink" Target="mailto:jOSE.leal@tlaquepaque.gob.mx" TargetMode="External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mailto:sandyrc77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mailto:geronimo.lucano@tlaquepaque.gob.mx" TargetMode="External"/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mailto:sandra.gonzalez@tlaquepaque.gob.mx" TargetMode="External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mailto:omarrosas@tlaquepaque.gob.mx" TargetMode="External"/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mailto:agropecuariotlaquepaque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OSE.leal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.leal@tlaquepaque.gob.mx" TargetMode="Externa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mailto:psicologia79@" TargetMode="External"/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hyperlink" Target="mailto:admon.refugio.cc@gmail.com" TargetMode="External"/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mailto:vinculo.ciudadanotlq@Hot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OSE.leal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.leal@tlaquepaque.gob.mx" TargetMode="Externa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an.jimenez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mailto:drl28luisa@gmail.com" TargetMode="External"/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OSE.leal@tlaquepaque.gob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.leal@tlaquepaque.gob.mx" TargetMode="Externa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mailto:jorge.barba333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mailto:dif.comunicacion@tlaquepaque.gob.mx" TargetMode="External"/><Relationship Id="rId1" Type="http://schemas.openxmlformats.org/officeDocument/2006/relationships/slideLayout" Target="../slideLayouts/slideLayout5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659307"/>
              </p:ext>
            </p:extLst>
          </p:nvPr>
        </p:nvGraphicFramePr>
        <p:xfrm>
          <a:off x="353568" y="1662937"/>
          <a:ext cx="9272267" cy="53094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8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66560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PRESIDENCIA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PARTICULAR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85" baseline="0" dirty="0" smtClean="0">
                          <a:latin typeface="Verdana"/>
                          <a:cs typeface="Verdana"/>
                        </a:rPr>
                        <a:t> OSVALDO CONTRERAS  LOMELI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/SECRETARIO</a:t>
                      </a:r>
                      <a:r>
                        <a:rPr sz="700" b="1" spc="-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PARTICULAR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10" baseline="0" dirty="0" smtClean="0">
                          <a:latin typeface="Verdana"/>
                          <a:cs typeface="Verdana"/>
                        </a:rPr>
                        <a:t> SUPLENTE 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10-57-60-96</a:t>
                      </a:r>
                      <a:r>
                        <a:rPr sz="800" b="1" spc="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Ext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.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6013/6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013/6019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89560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dirty="0" smtClean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lang="es-MX" sz="700" b="1" spc="-60" dirty="0" smtClean="0">
                          <a:latin typeface="Verdana"/>
                          <a:cs typeface="Verdana"/>
                        </a:rPr>
                        <a:t>osvaldo2005udg@Hotmail.com.</a:t>
                      </a:r>
                      <a:endParaRPr lang="es-MX" sz="7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1C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LEGISLACIÓN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150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60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1C.2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ACUERDO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CABILDO</a:t>
                      </a:r>
                      <a:endParaRPr lang="es-MX" sz="800" spc="-2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2C.6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20" dirty="0">
                          <a:latin typeface="Verdana"/>
                          <a:cs typeface="Verdana"/>
                        </a:rPr>
                        <a:t>CONTRATO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2007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2007-2009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1.5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04088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040882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040882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796241"/>
              </p:ext>
            </p:extLst>
          </p:nvPr>
        </p:nvGraphicFramePr>
        <p:xfrm>
          <a:off x="353568" y="1662937"/>
          <a:ext cx="9272901" cy="53825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9431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122682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LO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CONTENCIOSO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ADMINISTRATIVO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114" dirty="0">
                          <a:latin typeface="Verdana"/>
                          <a:cs typeface="Verdana"/>
                        </a:rPr>
                        <a:t>JESÚS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HUGO 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LEAL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MOYA</a:t>
                      </a:r>
                      <a:r>
                        <a:rPr lang="es-MX" sz="700" b="1" spc="-110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lang="es-MX" sz="7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JURÍDICO</a:t>
                      </a:r>
                      <a:endParaRPr lang="es-MX"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 gridSpan="3">
                  <a:txBody>
                    <a:bodyPr/>
                    <a:lstStyle/>
                    <a:p>
                      <a:pPr marL="45720" marR="0" lvl="0" indent="0" defTabSz="914400" eaLnBrk="1" fontAlgn="auto" latinLnBrk="0" hangingPunct="1">
                        <a:lnSpc>
                          <a:spcPts val="875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   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3"/>
                        </a:rPr>
                        <a:t>jose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</a:rPr>
                        <a:t>.leal@tlaquepaque.gob.mx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marL="73025">
                        <a:lnSpc>
                          <a:spcPts val="875"/>
                        </a:lnSpc>
                        <a:spcBef>
                          <a:spcPts val="5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10-57-60-22 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6022/6023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0026">
                <a:tc gridSpan="6">
                  <a:txBody>
                    <a:bodyPr/>
                    <a:lstStyle/>
                    <a:p>
                      <a:pPr marL="4830445">
                        <a:lnSpc>
                          <a:spcPts val="915"/>
                        </a:lnSpc>
                        <a:spcBef>
                          <a:spcPts val="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9C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COMUNICACIÓN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SOCIAL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RELACIONES</a:t>
                      </a:r>
                      <a:r>
                        <a:rPr sz="8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INSTITUCIONALES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R="570865" algn="ctr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403098">
                <a:tc>
                  <a:txBody>
                    <a:bodyPr/>
                    <a:lstStyle/>
                    <a:p>
                      <a:pPr marL="43815" marR="786765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9C.10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ATENCIÓN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 VINCULACIÓN </a:t>
                      </a:r>
                      <a:r>
                        <a:rPr sz="800" spc="4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1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PRELIBERADOS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LIBERADOS</a:t>
                      </a: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43815" marR="786765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2008-2010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2000-2007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.75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2.70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05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612795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8300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DEPROCURADURIA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DE LAS NIÑAS, NIÑOS Y ADOLESCENTES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 rowSpan="2"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r>
                        <a:rPr lang="es-MX" sz="8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LIC. MARIA 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DOLORES</a:t>
                      </a:r>
                      <a:r>
                        <a:rPr lang="es-MX" sz="700" b="1" spc="-95" baseline="0" dirty="0">
                          <a:latin typeface="Verdana"/>
                          <a:cs typeface="Verdana"/>
                        </a:rPr>
                        <a:t> HERNANDEZ RAMIREZ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DELEGADA</a:t>
                      </a:r>
                      <a:r>
                        <a:rPr lang="es-MX" sz="700" b="1" spc="-90" baseline="0" dirty="0">
                          <a:latin typeface="Verdana"/>
                          <a:cs typeface="Verdana"/>
                        </a:rPr>
                        <a:t> DE LA PROCURADURIA DE NIÑAS, NIÑOS Y ADOLESCENTES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 vMerge="1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SANTA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ROSALIA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#1040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LINDA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VISTA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45" dirty="0">
                          <a:latin typeface="Verdana"/>
                          <a:cs typeface="Verdana"/>
                        </a:rPr>
                        <a:t>33-36-80-53-24/ 33-36-80-25-59 /EXT:213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dif.procuraduría@tlaquepaque.gob.mx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3S REGISTRO CIVIL, 2C ASUNTOS JURÍDICOS,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15C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MÉDICOS,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ESPECIALIZADOS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EMERGENCIA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3S.1.3 EXTEMPORANEO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2C.2 ASESORIA JURÍDICA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15C.4 ATENCIÓN</a:t>
                      </a:r>
                      <a:r>
                        <a:rPr lang="es-MX" sz="800" spc="-40" baseline="0" dirty="0">
                          <a:latin typeface="Verdana"/>
                          <a:cs typeface="Verdana"/>
                        </a:rPr>
                        <a:t> PSICOLOGICA</a:t>
                      </a:r>
                      <a:endParaRPr lang="es-MX" sz="800" spc="-4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15C.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20 ATENCIÓN A VIOLENCIA INTRAFAMILIAR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2014-2016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2014-2016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.35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.50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011023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034145"/>
              </p:ext>
            </p:extLst>
          </p:nvPr>
        </p:nvGraphicFramePr>
        <p:xfrm>
          <a:off x="353568" y="1662937"/>
          <a:ext cx="9327512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8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0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4889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8300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JURÍDICA 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4889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PRISCILA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YADIRA 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DE LA CRUZ SALAS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DEL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JURÍDICO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7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40" dirty="0">
                          <a:latin typeface="Verdana"/>
                          <a:cs typeface="Verdana"/>
                        </a:rPr>
                        <a:t>DIF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SANTA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ROSALIA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#1040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LINDA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VISTA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488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36-80-53-24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21</a:t>
                      </a:r>
                      <a:r>
                        <a:rPr lang="es-MX" sz="800" b="1" spc="-130" dirty="0">
                          <a:latin typeface="Verdana"/>
                          <a:cs typeface="Verdana"/>
                        </a:rPr>
                        <a:t>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" dirty="0">
                          <a:latin typeface="Verdana"/>
                          <a:cs typeface="Verdana"/>
                          <a:hlinkClick r:id="rId2"/>
                        </a:rPr>
                        <a:t>d</a:t>
                      </a:r>
                      <a:r>
                        <a:rPr sz="800" b="1" dirty="0">
                          <a:latin typeface="Verdana"/>
                          <a:cs typeface="Verdana"/>
                          <a:hlinkClick r:id="rId2"/>
                        </a:rPr>
                        <a:t>if.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2"/>
                        </a:rPr>
                        <a:t>ju</a:t>
                      </a:r>
                      <a:r>
                        <a:rPr sz="800" b="1" spc="-10" dirty="0">
                          <a:latin typeface="Verdana"/>
                          <a:cs typeface="Verdana"/>
                          <a:hlinkClick r:id="rId2"/>
                        </a:rPr>
                        <a:t>r</a:t>
                      </a:r>
                      <a:r>
                        <a:rPr sz="800" b="1" dirty="0">
                          <a:latin typeface="Verdana"/>
                          <a:cs typeface="Verdana"/>
                          <a:hlinkClick r:id="rId2"/>
                        </a:rPr>
                        <a:t>i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2"/>
                        </a:rPr>
                        <a:t>d</a:t>
                      </a:r>
                      <a:r>
                        <a:rPr sz="800" b="1" dirty="0">
                          <a:latin typeface="Verdana"/>
                          <a:cs typeface="Verdana"/>
                          <a:hlinkClick r:id="rId2"/>
                        </a:rPr>
                        <a:t>ic</a:t>
                      </a:r>
                      <a:r>
                        <a:rPr sz="800" b="1" spc="-15" dirty="0">
                          <a:latin typeface="Verdana"/>
                          <a:cs typeface="Verdana"/>
                          <a:hlinkClick r:id="rId2"/>
                        </a:rPr>
                        <a:t>o</a:t>
                      </a:r>
                      <a:r>
                        <a:rPr sz="800" b="1" dirty="0">
                          <a:latin typeface="Verdana"/>
                          <a:cs typeface="Verdana"/>
                          <a:hlinkClick r:id="rId2"/>
                        </a:rPr>
                        <a:t>@tl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2"/>
                        </a:rPr>
                        <a:t>aquepaqu</a:t>
                      </a:r>
                      <a:r>
                        <a:rPr sz="800" b="1" spc="-15" dirty="0">
                          <a:latin typeface="Verdana"/>
                          <a:cs typeface="Verdana"/>
                          <a:hlinkClick r:id="rId2"/>
                        </a:rPr>
                        <a:t>e</a:t>
                      </a:r>
                      <a:r>
                        <a:rPr sz="800" b="1" dirty="0">
                          <a:latin typeface="Verdana"/>
                          <a:cs typeface="Verdana"/>
                          <a:hlinkClick r:id="rId2"/>
                        </a:rPr>
                        <a:t>.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2"/>
                        </a:rPr>
                        <a:t>gob</a:t>
                      </a:r>
                      <a:r>
                        <a:rPr sz="800" b="1" spc="-15" dirty="0">
                          <a:latin typeface="Verdana"/>
                          <a:cs typeface="Verdana"/>
                          <a:hlinkClick r:id="rId2"/>
                        </a:rPr>
                        <a:t>.</a:t>
                      </a:r>
                      <a:r>
                        <a:rPr sz="800" b="1" dirty="0">
                          <a:latin typeface="Verdana"/>
                          <a:cs typeface="Verdana"/>
                          <a:hlinkClick r:id="rId2"/>
                        </a:rPr>
                        <a:t>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15C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MÉDICOS,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ESPECIALIZADOS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EMERGENCIA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150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60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4889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15C.2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ATENCIÓN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TRABAJO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SOCIAL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marR="4889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832338"/>
              </p:ext>
            </p:extLst>
          </p:nvPr>
        </p:nvGraphicFramePr>
        <p:xfrm>
          <a:off x="353568" y="1662937"/>
          <a:ext cx="9363707" cy="523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8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70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8509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8300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717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CONTABILIDAD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8509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LOURDES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LUEVANO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MERCADO/JEFA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CONTABILIDAD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SANTA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ROSALIA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#1040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LINDA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VISTA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850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36-80-53-24 36-80-25-59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204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dif.finanzas@tlaquepaque.gob.mx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5C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FINANCIEROS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150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60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850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5C.I.4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RECAUDACIÓN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7.5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80" dirty="0">
                          <a:latin typeface="Verdana"/>
                          <a:cs typeface="Verdana"/>
                        </a:rPr>
                        <a:t>5C.II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EGRESOS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005246"/>
              </p:ext>
            </p:extLst>
          </p:nvPr>
        </p:nvGraphicFramePr>
        <p:xfrm>
          <a:off x="353568" y="1662937"/>
          <a:ext cx="9363707" cy="523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8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70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8509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8300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717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CENTRO DE ATENCIÓN</a:t>
                      </a:r>
                      <a:r>
                        <a:rPr lang="es-MX" sz="800" b="1" spc="-110" baseline="0" dirty="0">
                          <a:latin typeface="Verdana"/>
                          <a:cs typeface="Verdana"/>
                        </a:rPr>
                        <a:t> A PERSONAS CON DISCAPACIDAD DEL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8509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110" dirty="0">
                          <a:latin typeface="Verdana"/>
                          <a:cs typeface="Verdana"/>
                        </a:rPr>
                        <a:t>ANA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BERTHA  </a:t>
                      </a:r>
                      <a:r>
                        <a:rPr lang="es-MX" sz="700" b="1" spc="-110" dirty="0">
                          <a:latin typeface="Verdana"/>
                          <a:cs typeface="Verdana"/>
                        </a:rPr>
                        <a:t>GONZALEZ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RODRIGUEZ</a:t>
                      </a:r>
                      <a:r>
                        <a:rPr lang="es-MX" sz="700" b="1" spc="-11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10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10" baseline="0" dirty="0" smtClean="0">
                          <a:latin typeface="Verdana"/>
                          <a:cs typeface="Verdana"/>
                        </a:rPr>
                        <a:t>JEFA  DEL  PROGRAMA  </a:t>
                      </a:r>
                      <a:r>
                        <a:rPr lang="es-MX" sz="700" b="1" spc="-110" baseline="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110" baseline="0" dirty="0" smtClean="0">
                          <a:latin typeface="Verdana"/>
                          <a:cs typeface="Verdana"/>
                        </a:rPr>
                        <a:t> ATENCION  A  LA  </a:t>
                      </a:r>
                      <a:r>
                        <a:rPr lang="es-MX" sz="700" b="1" spc="-110" baseline="0" dirty="0">
                          <a:latin typeface="Verdana"/>
                          <a:cs typeface="Verdana"/>
                        </a:rPr>
                        <a:t>DISCSPACIDAD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SANTA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ROSALIA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#1040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LINDA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VISTA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45" dirty="0">
                          <a:latin typeface="Verdana"/>
                          <a:cs typeface="Verdana"/>
                        </a:rPr>
                        <a:t>33-38-38-07-16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850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: </a:t>
                      </a:r>
                      <a:r>
                        <a:rPr lang="es-MX" sz="800" b="1" spc="-30" dirty="0" smtClean="0">
                          <a:latin typeface="Verdana"/>
                          <a:cs typeface="Verdana"/>
                        </a:rPr>
                        <a:t>discapacidad</a:t>
                      </a:r>
                      <a:r>
                        <a:rPr lang="es-MX" sz="800" b="1" spc="-30" baseline="0" dirty="0" smtClean="0">
                          <a:latin typeface="Verdana"/>
                          <a:cs typeface="Verdana"/>
                        </a:rPr>
                        <a:t>.tlaquepaque@gmail.com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6013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2C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ASUNTOS JURIDICOS, 5C RECURSOS FINANCIEROS, 6C RECURSOS MATERIALES, 9C COMUNICIÓN SOCIAL Y RELACIONES INSTITUCIONALES, 10C ANALISIS Y SEGUIMIETO, 11C PLANEACIÓN, INFORMACIÓN, EVALUACIÓN Y POLÍTICAS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150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60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850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2C.1.1 ACTA DE ENTREGA-RECEPCIÓN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5C.1.4 RECAUDACIÓN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6C.1 ADMINISTRACIÓN DE ADQUISICIONES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6C.3 ADMINISTRACIÓN DE BIENES MUEBLES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9C.1 ACTIVIDAD INTERINSTITUCIONAL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10C.3 GESTIÓN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DE SERVICIOS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11C.I.1 ANTE AUTORIDAD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 ESTATAL 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 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11C.3 PROGRAMA OPERATIVO ANUAL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11C.5 INFORME DE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ACTIVIDADES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es-MX" sz="800" spc="-6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2014-2016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2015-2016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2011-2016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2013-2016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2011-2016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2011-2014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2014-2015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2014-2016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.20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33571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795903"/>
              </p:ext>
            </p:extLst>
          </p:nvPr>
        </p:nvGraphicFramePr>
        <p:xfrm>
          <a:off x="353568" y="1662937"/>
          <a:ext cx="9363707" cy="50536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8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70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96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8509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368">
                <a:tc>
                  <a:txBody>
                    <a:bodyPr/>
                    <a:lstStyle/>
                    <a:p>
                      <a:pPr marL="18300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7170" marR="0" indent="0" algn="ctr" defTabSz="914400" eaLnBrk="1" fontAlgn="auto" latinLnBrk="0" hangingPunct="1">
                        <a:lnSpc>
                          <a:spcPts val="915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CENTRO DE ATENCIÓN</a:t>
                      </a:r>
                      <a:r>
                        <a:rPr lang="es-MX" sz="800" b="1" spc="-110" baseline="0" dirty="0" smtClean="0">
                          <a:latin typeface="Verdana"/>
                          <a:cs typeface="Verdana"/>
                        </a:rPr>
                        <a:t> A PERSONAS CON DISCAPACIDAD DEL</a:t>
                      </a:r>
                      <a:r>
                        <a:rPr lang="es-MX" sz="800" b="1" spc="-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55" dirty="0" smtClean="0">
                          <a:latin typeface="Verdana"/>
                          <a:cs typeface="Verdana"/>
                        </a:rPr>
                        <a:t>DIF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21717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75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8509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ANA  BERTHA  GONZALEZ  </a:t>
                      </a:r>
                      <a:r>
                        <a:rPr lang="es-MX" sz="700" b="1" spc="-110" dirty="0">
                          <a:latin typeface="Verdana"/>
                          <a:cs typeface="Verdana"/>
                        </a:rPr>
                        <a:t>RODRIGUEZ/</a:t>
                      </a:r>
                      <a:r>
                        <a:rPr lang="es-MX" sz="700" b="1" spc="-110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10" baseline="0" dirty="0" smtClean="0">
                          <a:latin typeface="Verdana"/>
                          <a:cs typeface="Verdana"/>
                        </a:rPr>
                        <a:t>JEFA  </a:t>
                      </a:r>
                      <a:r>
                        <a:rPr lang="es-MX" sz="700" b="1" spc="-110" baseline="0" dirty="0">
                          <a:latin typeface="Verdana"/>
                          <a:cs typeface="Verdana"/>
                        </a:rPr>
                        <a:t>DEL PROGRAMA </a:t>
                      </a:r>
                      <a:r>
                        <a:rPr lang="es-MX" sz="700" b="1" spc="-110" baseline="0" dirty="0" smtClean="0">
                          <a:latin typeface="Verdana"/>
                          <a:cs typeface="Verdana"/>
                        </a:rPr>
                        <a:t> DE ATENCION  </a:t>
                      </a:r>
                      <a:r>
                        <a:rPr lang="es-MX" sz="700" b="1" spc="-110" baseline="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lang="es-MX" sz="700" b="1" spc="-110" baseline="0" dirty="0" smtClean="0">
                          <a:latin typeface="Verdana"/>
                          <a:cs typeface="Verdana"/>
                        </a:rPr>
                        <a:t> LA  DISCSPACIDAD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SANTA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ROSALIA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#1040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LINDA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VISTA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5854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45" dirty="0">
                          <a:latin typeface="Verdana"/>
                          <a:cs typeface="Verdana"/>
                        </a:rPr>
                        <a:t>33-38-38-07-16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850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99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2674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58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14C EDUCACIÓN, CULTURA Y DEPORTE, 15C SERVICIOS MÉDICOS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, ESPECIALIZADOS Y DE EMERGENCIA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50015">
                <a:tc>
                  <a:txBody>
                    <a:bodyPr/>
                    <a:lstStyle/>
                    <a:p>
                      <a:pPr marR="57150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60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850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14C.1 EVENTOS INSTITUCIONALES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14C.4 CURSO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14C.5 TALLER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15C.2 ATENCIÓN DE TRABAJO SOCIAL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15C.4 ATENCIÓN PSICOLÓGICA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2011-2016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2013-2016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>
                          <a:latin typeface="Verdana"/>
                          <a:cs typeface="Verdana"/>
                        </a:rPr>
                        <a:t>.50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 marR="850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009887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983376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DELEGACIONES Y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AGENCIAS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ROSA PÉREZ LEAL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DIRECTOR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DELEGACIONES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AGENCIAS</a:t>
                      </a:r>
                      <a:r>
                        <a:rPr sz="7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MPALES.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CALLEJON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INFANTIL </a:t>
                      </a:r>
                      <a:r>
                        <a:rPr sz="800" b="1" spc="-145" dirty="0" smtClean="0">
                          <a:latin typeface="Verdana"/>
                          <a:cs typeface="Verdana"/>
                        </a:rPr>
                        <a:t>S/</a:t>
                      </a:r>
                      <a:r>
                        <a:rPr lang="es-MX" sz="800" b="1" spc="-145" dirty="0" smtClean="0">
                          <a:latin typeface="Verdana"/>
                          <a:cs typeface="Verdana"/>
                        </a:rPr>
                        <a:t>N</a:t>
                      </a:r>
                      <a:r>
                        <a:rPr lang="es-MX" sz="800" b="1" spc="-145" baseline="0" dirty="0" smtClean="0">
                          <a:latin typeface="Verdana"/>
                          <a:cs typeface="Verdana"/>
                        </a:rPr>
                        <a:t>  </a:t>
                      </a:r>
                      <a:r>
                        <a:rPr sz="800" b="1" spc="-140" dirty="0" smtClean="0">
                          <a:latin typeface="Verdana"/>
                          <a:cs typeface="Verdana"/>
                        </a:rPr>
                        <a:t>FRENTE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PILA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SECA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rosa.independiente@hotmail.com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33-36-59-41-73 / 33-36-57-24-03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1980-2015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4.5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3580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991540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ELEGACION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SANTA MARIA TEQUEPEXPAN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 : HIDALGO # 75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FRANCISCO</a:t>
                      </a:r>
                      <a:r>
                        <a:rPr lang="es-MX" sz="700" b="1" spc="-80" baseline="0" dirty="0">
                          <a:latin typeface="Verdana"/>
                          <a:cs typeface="Verdana"/>
                        </a:rPr>
                        <a:t> JAVIER CHÁVEZ LÓPEZ/ DELEGADO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45" dirty="0">
                          <a:latin typeface="Verdana"/>
                          <a:cs typeface="Verdana"/>
                        </a:rPr>
                        <a:t>33-36-94-05-13 EXT:7548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delegacionsantamaria@hotmail.com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2S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 OBRAS PÚBLICAS E IMPACTO AMBIENTAL, 9C COMUNICACIÓN SOCIAL </a:t>
                      </a:r>
                      <a:r>
                        <a:rPr lang="es-MX" sz="800" b="1" spc="-70" baseline="0" dirty="0" smtClean="0">
                          <a:latin typeface="Verdana"/>
                          <a:cs typeface="Verdana"/>
                        </a:rPr>
                        <a:t>Y RELACIONES 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INSTITUCIONALES,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14C 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EDUCACIÓN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CULTURA Y DEPORTE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2S.IV.2 EJECUCION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DE OBRA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9C.1 ACTIVIDAD INTERINSTITUCIONAL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9C.10 ATENCIÓN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Y VINCULACIÓN A PRELIBERADOS Y LIBERADOS 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10C.3 GESTIÓN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DE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14C.1EVENTOS INSTITUCIONALES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2011-2017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.14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.50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.35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.6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3580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017241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804245"/>
              </p:ext>
            </p:extLst>
          </p:nvPr>
        </p:nvGraphicFramePr>
        <p:xfrm>
          <a:off x="353568" y="1662937"/>
          <a:ext cx="935545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481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762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7804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85" dirty="0">
                          <a:latin typeface="Verdana"/>
                          <a:cs typeface="Verdana"/>
                        </a:rPr>
                        <a:t>DELEGACIÓN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TATEPOSCO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762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lang="es-MX" sz="700" b="1" spc="-70" dirty="0">
                          <a:latin typeface="Verdana"/>
                          <a:cs typeface="Verdana"/>
                        </a:rPr>
                        <a:t>MARIA DEL REFUGIO LÓPEZ </a:t>
                      </a:r>
                      <a:r>
                        <a:rPr lang="es-MX" sz="700" b="1" spc="-70" dirty="0" smtClean="0">
                          <a:latin typeface="Verdana"/>
                          <a:cs typeface="Verdana"/>
                        </a:rPr>
                        <a:t> PAJARITO</a:t>
                      </a:r>
                      <a:r>
                        <a:rPr lang="es-MX" sz="700" b="1" spc="-70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/DELEGADO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TATEPOSCO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FRAC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MADERO </a:t>
                      </a:r>
                      <a:r>
                        <a:rPr sz="800" b="1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60" dirty="0">
                          <a:latin typeface="Verdana"/>
                          <a:cs typeface="Verdana"/>
                        </a:rPr>
                        <a:t>#21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762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36-90-02-14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ext.7543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 smtClean="0">
                          <a:latin typeface="Verdana"/>
                          <a:cs typeface="Verdana"/>
                          <a:hlinkClick r:id="rId2"/>
                        </a:rPr>
                        <a:t>delegaciontateposco@hotmail.co</a:t>
                      </a:r>
                      <a:r>
                        <a:rPr lang="es-MX" sz="800" b="1" spc="-60" dirty="0" smtClean="0">
                          <a:latin typeface="Verdana"/>
                          <a:cs typeface="Verdana"/>
                        </a:rPr>
                        <a:t>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7620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2001-2010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marR="762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.5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711143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7804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85" dirty="0">
                          <a:latin typeface="Verdana"/>
                          <a:cs typeface="Verdana"/>
                        </a:rPr>
                        <a:t>DELEGACIÓN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PEDRITO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700" b="1" spc="-60" dirty="0">
                          <a:latin typeface="Verdana"/>
                          <a:cs typeface="Verdana"/>
                        </a:rPr>
                        <a:t>BLANCA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PATRICIA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0" dirty="0" smtClean="0">
                          <a:latin typeface="Verdana"/>
                          <a:cs typeface="Verdana"/>
                        </a:rPr>
                        <a:t>CUEVAS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OLMEDO/DELEGADO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SAN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5" dirty="0" smtClean="0">
                          <a:latin typeface="Verdana"/>
                          <a:cs typeface="Verdana"/>
                        </a:rPr>
                        <a:t>PEDRITO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AGUA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DULCE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#145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36-00-10-59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7544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 err="1">
                          <a:latin typeface="Verdana"/>
                          <a:cs typeface="Verdana"/>
                          <a:hlinkClick r:id="rId2"/>
                        </a:rPr>
                        <a:t>sanpedrito</a:t>
                      </a:r>
                      <a:r>
                        <a:rPr lang="es-MX" sz="800" b="1" spc="-70" dirty="0" err="1">
                          <a:latin typeface="Verdana"/>
                          <a:cs typeface="Verdana"/>
                          <a:hlinkClick r:id="rId2"/>
                        </a:rPr>
                        <a:t>delegacion</a:t>
                      </a: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@</a:t>
                      </a:r>
                      <a:r>
                        <a:rPr lang="es-MX" sz="800" b="1" spc="-70" dirty="0" err="1">
                          <a:latin typeface="Verdana"/>
                          <a:cs typeface="Verdana"/>
                          <a:hlinkClick r:id="rId2"/>
                        </a:rPr>
                        <a:t>hotmail</a:t>
                      </a:r>
                      <a:r>
                        <a:rPr lang="es-MX" sz="800" b="1" spc="-70" dirty="0">
                          <a:latin typeface="Verdana"/>
                          <a:cs typeface="Verdana"/>
                          <a:hlinkClick r:id="rId2"/>
                        </a:rPr>
                        <a:t>.</a:t>
                      </a: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733559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85" dirty="0">
                          <a:latin typeface="Verdana"/>
                          <a:cs typeface="Verdana"/>
                        </a:rPr>
                        <a:t>DELEGACIÓN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SANTA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ANITA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700" b="1" spc="-135" dirty="0" smtClean="0">
                          <a:latin typeface="Verdana"/>
                          <a:cs typeface="Verdana"/>
                        </a:rPr>
                        <a:t>FELIPE</a:t>
                      </a:r>
                      <a:r>
                        <a:rPr lang="es-MX" sz="7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RODRÍGUEZ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ÁLVAREZ</a:t>
                      </a:r>
                      <a:r>
                        <a:rPr lang="es-MX" sz="700" b="1" spc="-8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/DELEGADO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SANTA</a:t>
                      </a:r>
                      <a:r>
                        <a:rPr sz="7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ANITA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PRIV. 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COLON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36-86-39-43</a:t>
                      </a:r>
                      <a:r>
                        <a:rPr sz="800" b="1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ext.7545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5" dirty="0">
                          <a:latin typeface="Verdana"/>
                          <a:cs typeface="Verdana"/>
                        </a:rPr>
                        <a:t>felipe.rodriguez@tlaquepaque.gob.mx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2003-2012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04088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040882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040882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277069"/>
              </p:ext>
            </p:extLst>
          </p:nvPr>
        </p:nvGraphicFramePr>
        <p:xfrm>
          <a:off x="353568" y="1662937"/>
          <a:ext cx="9272901" cy="5274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9431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 smtClean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lang="es-MX" sz="800" b="1" spc="-100" dirty="0" smtClean="0">
                          <a:latin typeface="Verdana"/>
                          <a:cs typeface="Verdana"/>
                        </a:rPr>
                        <a:t>GENERAL</a:t>
                      </a:r>
                      <a:r>
                        <a:rPr lang="es-MX" sz="800" b="1" spc="-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4" dirty="0" smtClean="0">
                          <a:latin typeface="Verdana"/>
                          <a:cs typeface="Verdana"/>
                        </a:rPr>
                        <a:t>JURÍDICA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5773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114" dirty="0">
                          <a:latin typeface="Verdana"/>
                          <a:cs typeface="Verdana"/>
                        </a:rPr>
                        <a:t>JESÚS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HUGO 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LEAL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MOYA</a:t>
                      </a:r>
                      <a:r>
                        <a:rPr lang="es-MX" sz="700" b="1" spc="-110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lang="es-MX" sz="7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JURÍDICO</a:t>
                      </a:r>
                      <a:endParaRPr lang="es-MX"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 gridSpan="3">
                  <a:txBody>
                    <a:bodyPr/>
                    <a:lstStyle/>
                    <a:p>
                      <a:pPr marL="45720" marR="0" lvl="0" indent="0" defTabSz="914400" eaLnBrk="1" fontAlgn="auto" latinLnBrk="0" hangingPunct="1">
                        <a:lnSpc>
                          <a:spcPts val="875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   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3"/>
                        </a:rPr>
                        <a:t>jose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</a:rPr>
                        <a:t>.leal@tlaquepaque.gob.mx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853">
                <a:tc>
                  <a:txBody>
                    <a:bodyPr/>
                    <a:lstStyle/>
                    <a:p>
                      <a:pPr marL="73025">
                        <a:lnSpc>
                          <a:spcPts val="875"/>
                        </a:lnSpc>
                        <a:spcBef>
                          <a:spcPts val="5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10-57-60-22 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6022/6023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4830445">
                        <a:lnSpc>
                          <a:spcPts val="915"/>
                        </a:lnSpc>
                        <a:spcBef>
                          <a:spcPts val="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0583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40" dirty="0" smtClean="0">
                          <a:latin typeface="Verdana"/>
                          <a:cs typeface="Verdana"/>
                        </a:rPr>
                        <a:t>2C </a:t>
                      </a:r>
                      <a:r>
                        <a:rPr lang="es-MX" sz="800" b="1" spc="-114" dirty="0" smtClean="0">
                          <a:latin typeface="Verdana"/>
                          <a:cs typeface="Verdana"/>
                        </a:rPr>
                        <a:t>ASUNTOS</a:t>
                      </a:r>
                      <a:r>
                        <a:rPr lang="es-MX" sz="800" b="1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4" dirty="0" smtClean="0">
                          <a:latin typeface="Verdana"/>
                          <a:cs typeface="Verdana"/>
                        </a:rPr>
                        <a:t>JURÍDICOS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R="570865" algn="ctr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403098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spc="-35" dirty="0" smtClean="0">
                          <a:latin typeface="Verdana"/>
                          <a:cs typeface="Verdana"/>
                        </a:rPr>
                        <a:t>2C.3 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BÚSQUEDA </a:t>
                      </a:r>
                      <a:r>
                        <a:rPr lang="es-MX" sz="800" spc="-50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5" dirty="0" smtClean="0">
                          <a:latin typeface="Verdana"/>
                          <a:cs typeface="Verdana"/>
                        </a:rPr>
                        <a:t>DOMICILIO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50" dirty="0" smtClean="0">
                          <a:latin typeface="Verdana"/>
                          <a:cs typeface="Verdana"/>
                        </a:rPr>
                        <a:t>2C.17.1 </a:t>
                      </a:r>
                      <a:r>
                        <a:rPr lang="es-MX" sz="800" spc="-15" dirty="0" smtClean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lang="es-MX" sz="800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ADMINISTRATIVO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spc="-50" dirty="0" smtClean="0">
                          <a:latin typeface="Verdana"/>
                          <a:cs typeface="Verdana"/>
                        </a:rPr>
                        <a:t>2C.17.2 </a:t>
                      </a:r>
                      <a:r>
                        <a:rPr lang="es-MX" sz="800" spc="-15" dirty="0" smtClean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lang="es-MX" sz="800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CIVIL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50" dirty="0" smtClean="0">
                          <a:latin typeface="Verdana"/>
                          <a:cs typeface="Verdana"/>
                        </a:rPr>
                        <a:t>2C.17.3 </a:t>
                      </a:r>
                      <a:r>
                        <a:rPr lang="es-MX" sz="800" spc="-15" dirty="0" smtClean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lang="es-MX" sz="800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PENAL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880"/>
                        </a:lnSpc>
                        <a:spcBef>
                          <a:spcPts val="280"/>
                        </a:spcBef>
                      </a:pPr>
                      <a:r>
                        <a:rPr lang="es-MX" sz="800" spc="-50" dirty="0" smtClean="0">
                          <a:latin typeface="Verdana"/>
                          <a:cs typeface="Verdana"/>
                        </a:rPr>
                        <a:t>2C.17.4 </a:t>
                      </a:r>
                      <a:r>
                        <a:rPr lang="es-MX" sz="800" spc="-15" dirty="0" smtClean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lang="es-MX" sz="800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40" dirty="0" smtClean="0">
                          <a:latin typeface="Verdana"/>
                          <a:cs typeface="Verdana"/>
                        </a:rPr>
                        <a:t>MERCANTIL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43815" marR="1143000" indent="28575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lang="es-MX" sz="800" spc="-50" dirty="0" smtClean="0">
                          <a:latin typeface="Verdana"/>
                          <a:cs typeface="Verdana"/>
                        </a:rPr>
                        <a:t>2C.20.1 </a:t>
                      </a:r>
                      <a:r>
                        <a:rPr lang="es-MX" sz="800" spc="-40" dirty="0" smtClean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ADMINISTRATIVO </a:t>
                      </a:r>
                      <a:r>
                        <a:rPr lang="es-MX" sz="800" spc="-55" dirty="0" smtClean="0">
                          <a:latin typeface="Verdana"/>
                          <a:cs typeface="Verdana"/>
                        </a:rPr>
                        <a:t>DE  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RESPONSABILIDAD </a:t>
                      </a:r>
                      <a:r>
                        <a:rPr lang="es-MX" sz="800" spc="-40" dirty="0" smtClean="0">
                          <a:latin typeface="Verdana"/>
                          <a:cs typeface="Verdana"/>
                        </a:rPr>
                        <a:t>PATRIMONIAL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915"/>
                        </a:lnSpc>
                      </a:pPr>
                      <a:r>
                        <a:rPr lang="es-MX" sz="800" spc="-50" dirty="0" smtClean="0">
                          <a:latin typeface="Verdana"/>
                          <a:cs typeface="Verdana"/>
                        </a:rPr>
                        <a:t>2C.20.3 </a:t>
                      </a:r>
                      <a:r>
                        <a:rPr lang="es-MX" sz="800" spc="-40" dirty="0" smtClean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ADMINISTRATIVO</a:t>
                      </a:r>
                      <a:r>
                        <a:rPr lang="es-MX" sz="800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5" dirty="0" smtClean="0">
                          <a:latin typeface="Verdana"/>
                          <a:cs typeface="Verdana"/>
                        </a:rPr>
                        <a:t>DE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s-MX" sz="800" spc="-25" dirty="0" smtClean="0">
                          <a:latin typeface="Verdana"/>
                          <a:cs typeface="Verdana"/>
                        </a:rPr>
                        <a:t>RECUPERACIÓN </a:t>
                      </a:r>
                      <a:r>
                        <a:rPr lang="es-MX" sz="800" spc="-5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spc="-50" dirty="0" smtClean="0">
                          <a:latin typeface="Verdana"/>
                          <a:cs typeface="Verdana"/>
                        </a:rPr>
                        <a:t>PREDIO</a:t>
                      </a:r>
                      <a:r>
                        <a:rPr lang="es-MX" sz="800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PATRIMONIAL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 smtClean="0">
                          <a:latin typeface="Verdana"/>
                          <a:cs typeface="Verdana"/>
                        </a:rPr>
                        <a:t>2C.27</a:t>
                      </a:r>
                      <a:r>
                        <a:rPr lang="es-MX" sz="800" spc="-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100" dirty="0" smtClean="0">
                          <a:latin typeface="Verdana"/>
                          <a:cs typeface="Verdana"/>
                        </a:rPr>
                        <a:t>SINIESTRO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spc="-50" dirty="0" smtClean="0">
                          <a:latin typeface="Verdana"/>
                          <a:cs typeface="Verdana"/>
                        </a:rPr>
                        <a:t>2C.30.1 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QUEJAS </a:t>
                      </a:r>
                      <a:r>
                        <a:rPr lang="es-MX" sz="800" spc="-65" dirty="0" smtClean="0">
                          <a:latin typeface="Verdana"/>
                          <a:cs typeface="Verdana"/>
                        </a:rPr>
                        <a:t>INSTANCIAS</a:t>
                      </a:r>
                      <a:r>
                        <a:rPr lang="es-MX" sz="800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90" dirty="0" smtClean="0">
                          <a:latin typeface="Verdana"/>
                          <a:cs typeface="Verdana"/>
                        </a:rPr>
                        <a:t>ESTATALES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43815" marR="786765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2010-2013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2002-2016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1989-2014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ts val="76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2010-2013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2011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2006-2013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2006-2013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2011-2013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2001-2013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.65</a:t>
                      </a: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 smtClean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2.05</a:t>
                      </a: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 smtClean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4.45</a:t>
                      </a: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 smtClean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ts val="76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1.45</a:t>
                      </a: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 smtClean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.05</a:t>
                      </a: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 smtClean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.95</a:t>
                      </a: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 smtClean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0.05</a:t>
                      </a: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 smtClean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1.15</a:t>
                      </a: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 smtClean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.65</a:t>
                      </a: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 smtClean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481945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564739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65" dirty="0">
                          <a:latin typeface="Verdana"/>
                          <a:cs typeface="Verdana"/>
                        </a:rPr>
                        <a:t>AGENCIA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LOMA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BONITA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HUGO GARCÍA PONCE AGENTE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700" b="1" spc="-60" dirty="0">
                          <a:latin typeface="Verdana"/>
                          <a:cs typeface="Verdana"/>
                        </a:rPr>
                        <a:t>LOMA</a:t>
                      </a:r>
                      <a:r>
                        <a:rPr sz="700" b="1" spc="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BONITA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TABACHINES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1546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LOMA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BONITA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agencialomabonita@live.com.mx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10-57-62-31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2002-20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18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639566"/>
              </p:ext>
            </p:extLst>
          </p:nvPr>
        </p:nvGraphicFramePr>
        <p:xfrm>
          <a:off x="353568" y="1662937"/>
          <a:ext cx="9318621" cy="52297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13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96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393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168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65" dirty="0">
                          <a:latin typeface="Verdana"/>
                          <a:cs typeface="Verdana"/>
                        </a:rPr>
                        <a:t>AGENCIA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LADRILLERA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393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ERIKA </a:t>
                      </a:r>
                      <a:r>
                        <a:rPr lang="es-MX" sz="7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ALEJANDRA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GALINDO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HERNÁNDEZ/AGENTE MUNICIPAL DE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LA</a:t>
                      </a:r>
                      <a:r>
                        <a:rPr sz="700" b="1" spc="-1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LADRILLERA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BELLA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VISTA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#2990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LAS JUNTAS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ABAJO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280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3937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9941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36-06-53-15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ext.7541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5" dirty="0" err="1" smtClean="0">
                          <a:latin typeface="Verdana"/>
                          <a:cs typeface="Verdana"/>
                          <a:hlinkClick r:id="rId2"/>
                        </a:rPr>
                        <a:t>agencialaladrillera@hotmail.c</a:t>
                      </a:r>
                      <a:r>
                        <a:rPr lang="es-MX" sz="800" b="1" spc="-65" dirty="0" smtClean="0">
                          <a:latin typeface="Verdana"/>
                          <a:cs typeface="Verdana"/>
                          <a:hlinkClick r:id="rId2"/>
                        </a:rPr>
                        <a:t>o</a:t>
                      </a:r>
                      <a:r>
                        <a:rPr sz="800" b="1" spc="-65" dirty="0" smtClean="0">
                          <a:latin typeface="Verdana"/>
                          <a:cs typeface="Verdana"/>
                          <a:hlinkClick r:id="rId2"/>
                        </a:rPr>
                        <a:t>m</a:t>
                      </a:r>
                      <a:r>
                        <a:rPr lang="es-MX" sz="800" b="1" spc="-65" dirty="0" smtClean="0">
                          <a:latin typeface="Verdana"/>
                          <a:cs typeface="Verdana"/>
                          <a:hlinkClick r:id="rId2"/>
                        </a:rPr>
                        <a:t>.mx</a:t>
                      </a:r>
                      <a:r>
                        <a:rPr lang="es-MX" sz="800" b="1" spc="-65" dirty="0" smtClean="0">
                          <a:latin typeface="Verdana"/>
                          <a:cs typeface="Verdana"/>
                        </a:rPr>
                        <a:t>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4191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1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143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98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</a:t>
                      </a:r>
                      <a:r>
                        <a:rPr sz="800" spc="-95" dirty="0" smtClean="0">
                          <a:latin typeface="Verdana"/>
                          <a:cs typeface="Verdana"/>
                        </a:rPr>
                        <a:t>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85499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393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2004-2009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marR="3937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73826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73826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73826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756281"/>
              </p:ext>
            </p:extLst>
          </p:nvPr>
        </p:nvGraphicFramePr>
        <p:xfrm>
          <a:off x="353568" y="1662937"/>
          <a:ext cx="9272901" cy="53139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2541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ORGANISMO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DESCENTRALIZADO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INSTITUTO</a:t>
                      </a:r>
                      <a:r>
                        <a:rPr lang="es-MX" sz="800" b="1" spc="-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JUVENTUD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lang="es-MX" sz="700" b="1" spc="-110" dirty="0">
                          <a:latin typeface="Verdana"/>
                          <a:cs typeface="Verdana"/>
                        </a:rPr>
                        <a:t>VALERIA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PÉREZ  ARCE  DEL </a:t>
                      </a:r>
                      <a:r>
                        <a:rPr lang="es-MX" sz="700" b="1" spc="-110" dirty="0">
                          <a:latin typeface="Verdana"/>
                          <a:cs typeface="Verdana"/>
                        </a:rPr>
                        <a:t>TORO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DEL </a:t>
                      </a:r>
                      <a:r>
                        <a:rPr sz="700" b="1" spc="-145" dirty="0">
                          <a:latin typeface="Verdana"/>
                          <a:cs typeface="Verdana"/>
                        </a:rPr>
                        <a:t>INSTITUTO </a:t>
                      </a:r>
                      <a:r>
                        <a:rPr lang="es-MX" sz="700" b="1" spc="-1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JUVENTUD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TLAQUEPAQUE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AIZA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195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HIDALGO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(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DENTRO DE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ASUNCIÓN)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36-57-52-00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0" dirty="0" err="1">
                          <a:latin typeface="Verdana"/>
                          <a:cs typeface="Verdana"/>
                          <a:hlinkClick r:id="rId3"/>
                        </a:rPr>
                        <a:t>jovenestlaq</a:t>
                      </a:r>
                      <a:r>
                        <a:rPr sz="800" b="1" spc="-70" dirty="0">
                          <a:latin typeface="Verdana"/>
                          <a:cs typeface="Verdana"/>
                          <a:hlinkClick r:id="rId3"/>
                        </a:rPr>
                        <a:t>@gmail.com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18C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ORGANISMO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DESCENTRALIZADO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7059">
                <a:tc>
                  <a:txBody>
                    <a:bodyPr/>
                    <a:lstStyle/>
                    <a:p>
                      <a:pPr marR="57086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43815" marR="735965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18C.II.1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POLÍTICAS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PÚBLICAS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PARA 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EL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DESARROLLO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  LOS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JÓVENES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7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73826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73826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73826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173336"/>
              </p:ext>
            </p:extLst>
          </p:nvPr>
        </p:nvGraphicFramePr>
        <p:xfrm>
          <a:off x="353568" y="1662937"/>
          <a:ext cx="9272267" cy="53139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4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2541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ORGANISMO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DESCENTRALIZADO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PREMIO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NACIONAL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20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CERÁMICA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C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.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MARÍA  DE</a:t>
                      </a:r>
                      <a:r>
                        <a:rPr lang="es-MX" sz="700" b="1" spc="-105" baseline="0" dirty="0" smtClean="0">
                          <a:latin typeface="Verdana"/>
                          <a:cs typeface="Verdana"/>
                        </a:rPr>
                        <a:t> LAS  MERCEDES  MARQUEZ  FERNANDEZ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/DIRECTORA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DEL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PREMIO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NACIONAL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700" b="1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60" dirty="0" smtClean="0">
                          <a:latin typeface="Verdana"/>
                          <a:cs typeface="Verdana"/>
                        </a:rPr>
                        <a:t>CERAMICA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PRISCILIANO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SÁNCHEZ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#191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36-39-13-61 38-38-65-56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2010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5" dirty="0" smtClean="0">
                          <a:latin typeface="Verdana"/>
                          <a:cs typeface="Verdana"/>
                        </a:rPr>
                        <a:t>maria.marquez@Tlaquepaque.gob.mx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18C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ORGANISMO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DESCENTRALIZADO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7059">
                <a:tc>
                  <a:txBody>
                    <a:bodyPr/>
                    <a:lstStyle/>
                    <a:p>
                      <a:pPr marR="56832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sz="800" spc="-55" dirty="0">
                          <a:latin typeface="Verdana"/>
                          <a:cs typeface="Verdana"/>
                        </a:rPr>
                        <a:t>18C.IV.1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PROMOCIÓN,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DIFUSIÓN,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PLANEACIÓN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LOGÍSTICA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1988/2011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73826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73826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73826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205717"/>
              </p:ext>
            </p:extLst>
          </p:nvPr>
        </p:nvGraphicFramePr>
        <p:xfrm>
          <a:off x="353568" y="1662937"/>
          <a:ext cx="9272267" cy="53286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4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2541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ORGANISMO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DESCENTRALIZADO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CONTABILIDAD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DEL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PATRONATO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NACIONAL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20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CERÁMICA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C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.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MARÍA  DE</a:t>
                      </a:r>
                      <a:r>
                        <a:rPr lang="es-MX" sz="700" b="1" spc="-105" baseline="0" dirty="0" smtClean="0">
                          <a:latin typeface="Verdana"/>
                          <a:cs typeface="Verdana"/>
                        </a:rPr>
                        <a:t> LAS  MERCEDES  MARQUEZ  FERNANDEZ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/DIRECTORA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DEL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PREMIO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NACIONAL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700" b="1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60" dirty="0">
                          <a:latin typeface="Verdana"/>
                          <a:cs typeface="Verdana"/>
                        </a:rPr>
                        <a:t>CERAMICA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PRISCILIANO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SÁNCHEZ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#191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949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MX" sz="800" b="1" spc="-45" dirty="0">
                          <a:latin typeface="Verdana"/>
                          <a:cs typeface="Verdana"/>
                        </a:rPr>
                        <a:t>33-36-39-13-61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75" dirty="0" smtClean="0">
                          <a:latin typeface="Verdana"/>
                          <a:cs typeface="Verdana"/>
                        </a:rPr>
                        <a:t>maria.marquez@Tlaquepaque.gob.mx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2C ASUNTOS JURIDICOS, 4C RECURSOS HUMANOS,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 5C RECURSOS FINANCIEROS,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33232">
                <a:tc>
                  <a:txBody>
                    <a:bodyPr/>
                    <a:lstStyle/>
                    <a:p>
                      <a:pPr marR="56832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402336">
                <a:tc rowSpan="2">
                  <a:txBody>
                    <a:bodyPr/>
                    <a:lstStyle/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2C.6</a:t>
                      </a:r>
                      <a:r>
                        <a:rPr lang="es-MX" sz="800" spc="-55" baseline="0" dirty="0">
                          <a:latin typeface="Verdana"/>
                          <a:cs typeface="Verdana"/>
                        </a:rPr>
                        <a:t> CONTRATOS </a:t>
                      </a:r>
                      <a:endParaRPr lang="es-MX" sz="800" spc="-55" dirty="0">
                        <a:latin typeface="Verdana"/>
                        <a:cs typeface="Verdana"/>
                      </a:endParaRPr>
                    </a:p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4C.2</a:t>
                      </a:r>
                      <a:r>
                        <a:rPr lang="es-MX" sz="800" spc="-55" baseline="0" dirty="0">
                          <a:latin typeface="Verdana"/>
                          <a:cs typeface="Verdana"/>
                        </a:rPr>
                        <a:t> NÓMINA </a:t>
                      </a:r>
                      <a:endParaRPr lang="es-MX" sz="800" spc="-55" dirty="0">
                        <a:latin typeface="Verdana"/>
                        <a:cs typeface="Verdana"/>
                      </a:endParaRPr>
                    </a:p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5C RECURSOS FINANCIEROS</a:t>
                      </a:r>
                    </a:p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5C.I</a:t>
                      </a:r>
                      <a:r>
                        <a:rPr lang="es-MX" sz="800" spc="-55" baseline="0" dirty="0">
                          <a:latin typeface="Verdana"/>
                          <a:cs typeface="Verdana"/>
                        </a:rPr>
                        <a:t> INGRESOS  </a:t>
                      </a:r>
                      <a:endParaRPr lang="es-MX" sz="800" spc="-55" dirty="0">
                        <a:latin typeface="Verdana"/>
                        <a:cs typeface="Verdana"/>
                      </a:endParaRPr>
                    </a:p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5C.I.2 RECURSOS ESTATALES</a:t>
                      </a:r>
                    </a:p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5C.1.3 RECURSOS FEDERALES</a:t>
                      </a:r>
                    </a:p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5C.I.5 SUBSIDIOS Y PATROCINIOS </a:t>
                      </a:r>
                    </a:p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5C.II.4 MATERIALES Y SUMINISTROS</a:t>
                      </a:r>
                    </a:p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5C.II.5 SERVICIOS</a:t>
                      </a:r>
                      <a:r>
                        <a:rPr lang="es-MX" sz="800" spc="-55" baseline="0" dirty="0">
                          <a:latin typeface="Verdana"/>
                          <a:cs typeface="Verdana"/>
                        </a:rPr>
                        <a:t> PERSONALES </a:t>
                      </a:r>
                    </a:p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5C.II.6 SERVICIOS GENERALES </a:t>
                      </a:r>
                    </a:p>
                    <a:p>
                      <a:pPr marL="43815" marR="966469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55" dirty="0">
                          <a:latin typeface="Verdana"/>
                          <a:cs typeface="Verdana"/>
                        </a:rPr>
                        <a:t>5C.II.7 TRANSFERENCIAS, ASIGNACIONES</a:t>
                      </a:r>
                      <a:r>
                        <a:rPr lang="es-MX" sz="800" spc="-55" baseline="0" dirty="0">
                          <a:latin typeface="Verdana"/>
                          <a:cs typeface="Verdana"/>
                        </a:rPr>
                        <a:t>, SUBSIDIOS Y OTRAS AYUDAS</a:t>
                      </a:r>
                      <a:endParaRPr lang="es-MX" sz="800" spc="-55" dirty="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2017</a:t>
                      </a:r>
                    </a:p>
                  </a:txBody>
                  <a:tcPr marL="0" marR="0" marT="6223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9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29.58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12.76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7.83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1.45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.29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4.93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23.2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29.58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23.49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26.1 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87568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73826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73826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73826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999886"/>
              </p:ext>
            </p:extLst>
          </p:nvPr>
        </p:nvGraphicFramePr>
        <p:xfrm>
          <a:off x="353568" y="1662937"/>
          <a:ext cx="9272901" cy="53139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2541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ORGANISMO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DESCENTRALIZADO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CONSEJO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DEPORTE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ARGEL OMAR GÓMEZ MAYORAL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 smtClean="0">
                          <a:latin typeface="Verdana"/>
                          <a:cs typeface="Verdana"/>
                        </a:rPr>
                        <a:t>DEL </a:t>
                      </a:r>
                      <a:r>
                        <a:rPr lang="es-MX" sz="7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60" dirty="0" smtClean="0">
                          <a:latin typeface="Verdana"/>
                          <a:cs typeface="Verdana"/>
                        </a:rPr>
                        <a:t>COMUDE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TLAQUEPAQUE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5" dirty="0">
                          <a:latin typeface="Verdana"/>
                          <a:cs typeface="Verdana"/>
                        </a:rPr>
                        <a:t>DIEGO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RIVERA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(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DEPORTIVA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VALENTIN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GÓMEZ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FARIAS)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35-62-70-88/87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7087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argel.gomez@tlaquepaque.gob.mx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9C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COMUNICACIÓN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SOCIAL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RELACIONES</a:t>
                      </a:r>
                      <a:r>
                        <a:rPr sz="8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INSTITUCIONALES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18C </a:t>
                      </a:r>
                      <a:r>
                        <a:rPr lang="es-MX" sz="800" b="1" spc="-80" dirty="0">
                          <a:latin typeface="Verdana"/>
                          <a:cs typeface="Verdana"/>
                        </a:rPr>
                        <a:t>ORGANISMO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PÚBLICO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DESCENTRALIZADO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7059">
                <a:tc>
                  <a:txBody>
                    <a:bodyPr/>
                    <a:lstStyle/>
                    <a:p>
                      <a:pPr marR="57086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402336">
                <a:tc rowSpan="2">
                  <a:txBody>
                    <a:bodyPr/>
                    <a:lstStyle/>
                    <a:p>
                      <a:pPr marL="43815" marR="1033144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9C.11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VINCULACIÓN 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UNIVERSITARIA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EXPEDIENTE 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SERVICIO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SOCIAL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43815" marR="1033144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</a:p>
                    <a:p>
                      <a:pPr marL="43815" marR="1033144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85" dirty="0">
                          <a:latin typeface="Verdana"/>
                          <a:cs typeface="Verdana"/>
                        </a:rPr>
                        <a:t>18.I.2 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spc="-55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PROPIOS</a:t>
                      </a:r>
                    </a:p>
                    <a:p>
                      <a:pPr marL="43815" marR="1033144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85" dirty="0">
                          <a:latin typeface="Verdana"/>
                          <a:cs typeface="Verdana"/>
                        </a:rPr>
                        <a:t>18.I.3 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EVENTOS, </a:t>
                      </a:r>
                      <a:r>
                        <a:rPr lang="es-MX" sz="800" spc="5" dirty="0">
                          <a:latin typeface="Verdana"/>
                          <a:cs typeface="Verdana"/>
                        </a:rPr>
                        <a:t>PROMOCIÓN </a:t>
                      </a:r>
                      <a:r>
                        <a:rPr lang="es-MX"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5" dirty="0">
                          <a:latin typeface="Verdana"/>
                          <a:cs typeface="Verdana"/>
                        </a:rPr>
                        <a:t>ACTIVIDADES  DEPORTIVAS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815" marR="1033144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815" marR="1033144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815" marR="1033144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2008-2015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    2008</a:t>
                      </a:r>
                    </a:p>
                    <a:p>
                      <a:pPr marL="65405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    2008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    2008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125062"/>
              </p:ext>
            </p:extLst>
          </p:nvPr>
        </p:nvGraphicFramePr>
        <p:xfrm>
          <a:off x="353568" y="1662937"/>
          <a:ext cx="9373866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65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2541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ORGANISMO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DESCENTRALIZADO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CONSEJO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CONTRA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LAS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ADICCIONES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CARMEN </a:t>
                      </a:r>
                      <a:r>
                        <a:rPr lang="es-MX" sz="700" b="1" spc="-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ALICIA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0" dirty="0">
                          <a:latin typeface="Verdana"/>
                          <a:cs typeface="Verdana"/>
                        </a:rPr>
                        <a:t>LOZANO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ALVIZO/DIRECTOR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45" dirty="0">
                          <a:latin typeface="Verdana"/>
                          <a:cs typeface="Verdana"/>
                        </a:rPr>
                        <a:t>COMUCAT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5" dirty="0">
                          <a:latin typeface="Verdana"/>
                          <a:cs typeface="Verdana"/>
                        </a:rPr>
                        <a:t>DIEGO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RIVERA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(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DEPORTIVA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VALENTIN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GÓMEZ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FARIAS)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38-60-19-65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  <a:hlinkClick r:id="rId2"/>
                        </a:rPr>
                        <a:t>carmen.lozano@tlaquepaque.gob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381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1C LEGISLACIÓN,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2C ASUNTOS JURIDICOS, 4C RECURSOS HUMANOS, 9C COMUNICACIÓN SOCIAL Y RELACIONES INSTITUCIONALES,  10C ANALISIS Y SEGUIMIENTO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15C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MÉDICOS,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ESPECIALIZADOS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EMERGENCIA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946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1C.2 ACUERDO DE CABILDO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2C.1.7 ACTA CIRCUNSTANCIADA DE HECHOS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4C.6 LICENCIA SIN GOCE DE SUELDO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9C.1 ACTIVIDAD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INTERINSTITUCIONAL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9.11 VINCULACION UNIVERSITARIA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15C.4 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ATENCION PSICOLOGICA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15C.9 </a:t>
                      </a:r>
                      <a:r>
                        <a:rPr lang="es-MX" sz="800" spc="-90" dirty="0">
                          <a:latin typeface="Verdana"/>
                          <a:cs typeface="Verdana"/>
                        </a:rPr>
                        <a:t>ESTADÍSTICAS</a:t>
                      </a:r>
                      <a:r>
                        <a:rPr lang="es-MX"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TAMIZAJES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 smtClean="0">
                          <a:latin typeface="Verdana"/>
                          <a:cs typeface="Verdana"/>
                        </a:rPr>
                        <a:t>2010-201</a:t>
                      </a: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7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2014-2018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2010-2015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.3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</a:t>
                      </a: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 ML</a:t>
                      </a: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 smtClean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s-MX" sz="800" spc="-65" dirty="0" smtClean="0">
                          <a:latin typeface="Verdana"/>
                          <a:cs typeface="Verdana"/>
                        </a:rPr>
                        <a:t>.20</a:t>
                      </a:r>
                      <a:r>
                        <a:rPr sz="800" spc="-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 smtClean="0">
                          <a:latin typeface="Verdana"/>
                          <a:cs typeface="Verdana"/>
                        </a:rPr>
                        <a:t>1.5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marR="94615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8.5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764694"/>
              </p:ext>
            </p:extLst>
          </p:nvPr>
        </p:nvGraphicFramePr>
        <p:xfrm>
          <a:off x="353568" y="1662937"/>
          <a:ext cx="9373866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65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2541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ORGANISMO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DESCENTRALIZADO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CONSEJO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CONTRA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LAS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ADICCIONES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CARMEN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ALICIA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0" dirty="0" smtClean="0">
                          <a:latin typeface="Verdana"/>
                          <a:cs typeface="Verdana"/>
                        </a:rPr>
                        <a:t>LOZANO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ALVIZO/DIRECTOR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45" dirty="0">
                          <a:latin typeface="Verdana"/>
                          <a:cs typeface="Verdana"/>
                        </a:rPr>
                        <a:t>COMUCAT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5" dirty="0">
                          <a:latin typeface="Verdana"/>
                          <a:cs typeface="Verdana"/>
                        </a:rPr>
                        <a:t>DIEGO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RIVERA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(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DEPORTIVA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VALENTIN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GÓMEZ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FARIAS)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38-60-19-65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lang="es-MX" sz="800" b="1" spc="-60" dirty="0">
                          <a:latin typeface="Verdana"/>
                          <a:cs typeface="Verdana"/>
                        </a:rPr>
                        <a:t>omucatlaq@gmail.com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381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14C EDUCACIÓN,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CULTURA Y DEPORTE, 18C ORGANISMOS PÚBLICOS DESCENTRALIZADOS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946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14C.4 CURSO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18C.V.1 REGULARIZACIÓN A CENTROS DE REHABILITACIÓN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18C.V.2 UNIENDO FAMILIAS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.20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.4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003705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979060"/>
              </p:ext>
            </p:extLst>
          </p:nvPr>
        </p:nvGraphicFramePr>
        <p:xfrm>
          <a:off x="353568" y="1662937"/>
          <a:ext cx="9373866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65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2541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ORGANISMO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DESCENTRALIZADO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0" dirty="0">
                          <a:latin typeface="Verdana"/>
                          <a:cs typeface="Verdana"/>
                        </a:rPr>
                        <a:t>CONTABILIDAD DEL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CONSEJO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CONTRA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LAS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ADICCIONES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CARMEN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ALICIA </a:t>
                      </a:r>
                      <a:r>
                        <a:rPr sz="700" b="1" spc="-70" dirty="0">
                          <a:latin typeface="Verdana"/>
                          <a:cs typeface="Verdana"/>
                        </a:rPr>
                        <a:t>LOZANO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ALVIZO/DIRECTOR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45" dirty="0">
                          <a:latin typeface="Verdana"/>
                          <a:cs typeface="Verdana"/>
                        </a:rPr>
                        <a:t>COMUCAT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5" dirty="0">
                          <a:latin typeface="Verdana"/>
                          <a:cs typeface="Verdana"/>
                        </a:rPr>
                        <a:t>DIEGO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RIVERA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(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DEPORTIVA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VALENTIN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GÓMEZ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FARIAS)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38-60-19-65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  <a:hlinkClick r:id="rId2"/>
                        </a:rPr>
                        <a:t>carmen.lozano@tlaquepaque.gob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381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>
                          <a:latin typeface="Verdana"/>
                          <a:cs typeface="Verdana"/>
                        </a:rPr>
                        <a:t>4C RECURSOS HUMANOS, 5C RECURSOS FINANCIEROS </a:t>
                      </a: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946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4C.2 NÓMINA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4C.3 PRESTACIONES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5C RECURSOS FINANCIEROS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5C.I.5 SUBSIDIOS Y PATROCINIOS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5C.II.1 BIENES MUEBLES,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INMUEBLES E INTANGIBLES 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5C.II.4 MATERIALES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Y SUMINISTROS 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5C.II.5 SERVICIOS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PERSONALES 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5C.II.6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SERVICIOS GENERALES 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5C.II.7 TRANSFERENCIAS,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ASIGNACIONES, SUBSIDIOS Y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baseline="0">
                          <a:latin typeface="Verdana"/>
                          <a:cs typeface="Verdana"/>
                        </a:rPr>
                        <a:t>OTRAS AYUDAS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8.12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8.26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.56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2.38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.28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7.98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7.14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4.62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17.64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594151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681512"/>
              </p:ext>
            </p:extLst>
          </p:nvPr>
        </p:nvGraphicFramePr>
        <p:xfrm>
          <a:off x="353568" y="1662937"/>
          <a:ext cx="9373866" cy="54187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65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 smtClean="0">
                          <a:latin typeface="Verdana"/>
                          <a:cs typeface="Verdana"/>
                        </a:rPr>
                        <a:t>DEPENDENCIA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MX" sz="800" spc="-30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baseline="0" dirty="0" smtClean="0">
                          <a:latin typeface="Verdana"/>
                          <a:cs typeface="Verdana"/>
                        </a:rPr>
                        <a:t>DIRECCION GENERAL DE POLITICAS PUBLICAS 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2541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0" dirty="0">
                          <a:latin typeface="Verdana"/>
                          <a:cs typeface="Verdana"/>
                        </a:rPr>
                        <a:t>POLITICAS PÚBLICAS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 smtClean="0">
                          <a:latin typeface="Verdana"/>
                          <a:cs typeface="Verdana"/>
                        </a:rPr>
                        <a:t>DOMICILIO</a:t>
                      </a:r>
                      <a:r>
                        <a:rPr lang="es-MX" sz="800" spc="-35" dirty="0" smtClean="0">
                          <a:latin typeface="Verdana"/>
                          <a:cs typeface="Verdana"/>
                        </a:rPr>
                        <a:t>. RIO TOTOTLAN</a:t>
                      </a:r>
                      <a:r>
                        <a:rPr lang="es-MX" sz="800" spc="-35" baseline="0" dirty="0" smtClean="0">
                          <a:latin typeface="Verdana"/>
                          <a:cs typeface="Verdana"/>
                        </a:rPr>
                        <a:t> #16676 COL EL ROSARIO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MTTRO.</a:t>
                      </a:r>
                      <a:r>
                        <a:rPr lang="es-MX" sz="700" b="1" spc="-90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90" baseline="0" dirty="0" smtClean="0">
                          <a:latin typeface="Verdana"/>
                          <a:cs typeface="Verdana"/>
                        </a:rPr>
                        <a:t> ANTONIO FERNANDO  </a:t>
                      </a:r>
                      <a:r>
                        <a:rPr lang="es-MX" sz="700" b="1" spc="-90" baseline="0" dirty="0">
                          <a:latin typeface="Verdana"/>
                          <a:cs typeface="Verdana"/>
                        </a:rPr>
                        <a:t>CHÁVEZ </a:t>
                      </a:r>
                      <a:r>
                        <a:rPr lang="es-MX" sz="700" b="1" spc="-90" baseline="0" dirty="0" smtClean="0">
                          <a:latin typeface="Verdana"/>
                          <a:cs typeface="Verdana"/>
                        </a:rPr>
                        <a:t> DELGADILLO/ DIRECTOR </a:t>
                      </a:r>
                      <a:r>
                        <a:rPr lang="es-MX" sz="700" b="1" spc="-90" baseline="0" dirty="0">
                          <a:latin typeface="Verdana"/>
                          <a:cs typeface="Verdana"/>
                        </a:rPr>
                        <a:t>GENERAL DE POLITICAS PÚBLICAS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 smtClean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: </a:t>
                      </a:r>
                      <a:r>
                        <a:rPr lang="es-MX" sz="800" b="1" spc="-45" dirty="0" smtClean="0">
                          <a:latin typeface="Verdana"/>
                          <a:cs typeface="Verdana"/>
                        </a:rPr>
                        <a:t>3336578726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946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: </a:t>
                      </a:r>
                      <a:r>
                        <a:rPr lang="es-MX" sz="800" b="1" spc="-30" dirty="0" smtClean="0">
                          <a:latin typeface="Verdana"/>
                          <a:cs typeface="Verdana"/>
                          <a:hlinkClick r:id="rId2"/>
                        </a:rPr>
                        <a:t>aferchavez@yahoo.com.mx</a:t>
                      </a:r>
                      <a:r>
                        <a:rPr lang="es-MX" sz="800" b="1" spc="-30" baseline="0" dirty="0" smtClean="0">
                          <a:latin typeface="Verdana"/>
                          <a:cs typeface="Verdana"/>
                        </a:rPr>
                        <a:t> 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381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>
                          <a:latin typeface="Verdana"/>
                          <a:cs typeface="Verdana"/>
                        </a:rPr>
                        <a:t>2C ASUNTOS JURÍDICOS, 10C ANÁLISIS Y SEGUIMIENTO,</a:t>
                      </a:r>
                      <a:r>
                        <a:rPr lang="es-MX" sz="800" b="1" baseline="0" dirty="0">
                          <a:latin typeface="Verdana"/>
                          <a:cs typeface="Verdana"/>
                        </a:rPr>
                        <a:t> 11C PLANEACIÓN, INFORMACIÓN, EVALUACIÓN Y POLITICAS, </a:t>
                      </a:r>
                      <a:r>
                        <a:rPr lang="es-MX" sz="800" b="1" dirty="0">
                          <a:latin typeface="Verdana"/>
                          <a:cs typeface="Verdana"/>
                        </a:rPr>
                        <a:t>14C EDUCACIÓN,</a:t>
                      </a:r>
                      <a:r>
                        <a:rPr lang="es-MX" sz="800" b="1" baseline="0" dirty="0">
                          <a:latin typeface="Verdana"/>
                          <a:cs typeface="Verdana"/>
                        </a:rPr>
                        <a:t> CULTURA </a:t>
                      </a:r>
                      <a:r>
                        <a:rPr lang="es-MX" sz="800" b="1" baseline="0">
                          <a:latin typeface="Verdana"/>
                          <a:cs typeface="Verdana"/>
                        </a:rPr>
                        <a:t>Y DEPORTE</a:t>
                      </a:r>
                      <a:endParaRPr lang="es-MX" sz="800" b="1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946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2C.7 CONVENIO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10C.3 GESTIÓN DE SERVICIOS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11C.I.2 ANTE AUTORIDAD FEDERAL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14C.4 CURSO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2013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2007-2015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1.35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marR="9461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.5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5536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072705"/>
              </p:ext>
            </p:extLst>
          </p:nvPr>
        </p:nvGraphicFramePr>
        <p:xfrm>
          <a:off x="353568" y="1662937"/>
          <a:ext cx="9272901" cy="49585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96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168">
                <a:tc>
                  <a:txBody>
                    <a:bodyPr/>
                    <a:lstStyle/>
                    <a:p>
                      <a:pPr marL="19431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REGULARIZACIÓN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PREDIOS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MARTHA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ELENA  LIRA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NILO/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REGULARIZACIÓN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PREDIOS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FLORIDA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5178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lang="es-MX" sz="800" spc="-45" dirty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s-MX" sz="800" spc="-45" dirty="0">
                          <a:latin typeface="Verdana"/>
                          <a:cs typeface="Verdana"/>
                        </a:rPr>
                        <a:t>33-10-01-01-08-54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65" dirty="0" smtClean="0">
                          <a:latin typeface="Verdana"/>
                          <a:cs typeface="Verdana"/>
                          <a:hlinkClick r:id="rId2"/>
                        </a:rPr>
                        <a:t>regularizaciondepredios@tlaquepaque.gob.mx</a:t>
                      </a:r>
                      <a:r>
                        <a:rPr lang="es-MX" sz="800" b="1" spc="-40" dirty="0" smtClean="0">
                          <a:latin typeface="Verdana"/>
                          <a:cs typeface="Verdana"/>
                          <a:hlinkClick r:id="rId2"/>
                        </a:rPr>
                        <a:t> </a:t>
                      </a:r>
                      <a:r>
                        <a:rPr lang="es-MX" sz="800" b="1" spc="-65" dirty="0" smtClean="0">
                          <a:latin typeface="Verdana"/>
                          <a:cs typeface="Verdana"/>
                        </a:rPr>
                        <a:t> martha.lira@tlaquepaque.gob.mx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9598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  <a:tabLst>
                          <a:tab pos="854075" algn="l"/>
                        </a:tabLst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3868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4808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2C.28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TRÁMITE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REGULARIZACIÓN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PREDIOS</a:t>
                      </a: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1983-2000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algn="l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baseline="0" dirty="0">
                          <a:latin typeface="Verdana"/>
                          <a:cs typeface="Verdana"/>
                        </a:rPr>
                        <a:t>     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2005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78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5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73745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2153920"/>
          </a:xfrm>
          <a:custGeom>
            <a:avLst/>
            <a:gdLst/>
            <a:ahLst/>
            <a:cxnLst/>
            <a:rect l="l" t="t" r="r" b="b"/>
            <a:pathLst>
              <a:path h="2153920">
                <a:moveTo>
                  <a:pt x="0" y="0"/>
                </a:moveTo>
                <a:lnTo>
                  <a:pt x="0" y="21537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2153920"/>
          </a:xfrm>
          <a:custGeom>
            <a:avLst/>
            <a:gdLst/>
            <a:ahLst/>
            <a:cxnLst/>
            <a:rect l="l" t="t" r="r" b="b"/>
            <a:pathLst>
              <a:path h="2153920">
                <a:moveTo>
                  <a:pt x="0" y="0"/>
                </a:moveTo>
                <a:lnTo>
                  <a:pt x="0" y="215379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2153920"/>
          </a:xfrm>
          <a:custGeom>
            <a:avLst/>
            <a:gdLst/>
            <a:ahLst/>
            <a:cxnLst/>
            <a:rect l="l" t="t" r="r" b="b"/>
            <a:pathLst>
              <a:path h="2153920">
                <a:moveTo>
                  <a:pt x="0" y="0"/>
                </a:moveTo>
                <a:lnTo>
                  <a:pt x="0" y="215379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129273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129273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129273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80606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892797" y="6129273"/>
            <a:ext cx="2734310" cy="0"/>
          </a:xfrm>
          <a:custGeom>
            <a:avLst/>
            <a:gdLst/>
            <a:ahLst/>
            <a:cxnLst/>
            <a:rect l="l" t="t" r="r" b="b"/>
            <a:pathLst>
              <a:path w="2734309">
                <a:moveTo>
                  <a:pt x="0" y="0"/>
                </a:moveTo>
                <a:lnTo>
                  <a:pt x="273430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7" name="object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853419"/>
              </p:ext>
            </p:extLst>
          </p:nvPr>
        </p:nvGraphicFramePr>
        <p:xfrm>
          <a:off x="353568" y="1662937"/>
          <a:ext cx="9272901" cy="53374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9431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JURÍDICA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OBRAS</a:t>
                      </a:r>
                      <a:r>
                        <a:rPr sz="800" b="1" spc="-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PÚBLICAS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DANIELA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BECERRA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S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OTO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DIRECTOR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JURÍDICO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OBRAS</a:t>
                      </a:r>
                      <a:r>
                        <a:rPr sz="700" b="1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PÚBLICAS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#37 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CENTRO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( ARRIBA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DEL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BANCO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HSBC)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33.35-62-70-08/33-35-62-70-09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  <a:hlinkClick r:id="rId3"/>
                        </a:rPr>
                        <a:t>daniela.becerra@tlaquepaque.gob.mx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2C.7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CONVENIO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TOLERANCIA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1995-2014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5.65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59583">
                <a:tc>
                  <a:txBody>
                    <a:bodyPr/>
                    <a:lstStyle/>
                    <a:p>
                      <a:pPr marL="73025">
                        <a:lnSpc>
                          <a:spcPts val="865"/>
                        </a:lnSpc>
                        <a:spcBef>
                          <a:spcPts val="29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2C.17.1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1995-2014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5.55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marL="43815" marR="130048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2C.20.2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 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INDEMNIZACIÓN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1995-2014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.55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43815" marR="1299845" indent="28575">
                        <a:lnSpc>
                          <a:spcPts val="980"/>
                        </a:lnSpc>
                        <a:spcBef>
                          <a:spcPts val="2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2C.20.3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 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RECUPERACIÓN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PREDIO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1995-2014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13.85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8119">
                <a:tc>
                  <a:txBody>
                    <a:bodyPr/>
                    <a:lstStyle/>
                    <a:p>
                      <a:pPr marL="43815" marR="1228725" indent="28575">
                        <a:lnSpc>
                          <a:spcPts val="990"/>
                        </a:lnSpc>
                        <a:spcBef>
                          <a:spcPts val="1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2C.20.4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ADMINISTRATIVVO 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DEMOLICIÓN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1995-2014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1.25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86230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2C.30.1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QUEJAS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INSTANCIAS</a:t>
                      </a:r>
                      <a:r>
                        <a:rPr sz="8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ESTATALES</a:t>
                      </a:r>
                      <a:endParaRPr lang="es-MX" sz="800" spc="-9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1995-2014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1995-2014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.55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44232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  <p:sp>
        <p:nvSpPr>
          <p:cNvPr id="38" name="CuadroTexto 37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2153920"/>
          </a:xfrm>
          <a:custGeom>
            <a:avLst/>
            <a:gdLst/>
            <a:ahLst/>
            <a:cxnLst/>
            <a:rect l="l" t="t" r="r" b="b"/>
            <a:pathLst>
              <a:path h="2153920">
                <a:moveTo>
                  <a:pt x="0" y="0"/>
                </a:moveTo>
                <a:lnTo>
                  <a:pt x="0" y="21537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2153920"/>
          </a:xfrm>
          <a:custGeom>
            <a:avLst/>
            <a:gdLst/>
            <a:ahLst/>
            <a:cxnLst/>
            <a:rect l="l" t="t" r="r" b="b"/>
            <a:pathLst>
              <a:path h="2153920">
                <a:moveTo>
                  <a:pt x="0" y="0"/>
                </a:moveTo>
                <a:lnTo>
                  <a:pt x="0" y="215379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2153920"/>
          </a:xfrm>
          <a:custGeom>
            <a:avLst/>
            <a:gdLst/>
            <a:ahLst/>
            <a:cxnLst/>
            <a:rect l="l" t="t" r="r" b="b"/>
            <a:pathLst>
              <a:path h="2153920">
                <a:moveTo>
                  <a:pt x="0" y="0"/>
                </a:moveTo>
                <a:lnTo>
                  <a:pt x="0" y="215379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129273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129273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129273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80606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892797" y="6129273"/>
            <a:ext cx="2734310" cy="0"/>
          </a:xfrm>
          <a:custGeom>
            <a:avLst/>
            <a:gdLst/>
            <a:ahLst/>
            <a:cxnLst/>
            <a:rect l="l" t="t" r="r" b="b"/>
            <a:pathLst>
              <a:path w="2734309">
                <a:moveTo>
                  <a:pt x="0" y="0"/>
                </a:moveTo>
                <a:lnTo>
                  <a:pt x="273430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7" name="object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58345"/>
              </p:ext>
            </p:extLst>
          </p:nvPr>
        </p:nvGraphicFramePr>
        <p:xfrm>
          <a:off x="353568" y="1662937"/>
          <a:ext cx="9272901" cy="5322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9663">
                <a:tc rowSpan="3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 smtClean="0">
                          <a:latin typeface="Verdana"/>
                          <a:cs typeface="Verdana"/>
                        </a:rPr>
                        <a:t>DEPENDENCIA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   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SINDICATURA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gridSpan="4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MX" sz="800" spc="-15" dirty="0" smtClean="0">
                          <a:latin typeface="Verdana"/>
                          <a:cs typeface="Verdana"/>
                        </a:rPr>
                        <a:t>       </a:t>
                      </a:r>
                      <a:r>
                        <a:rPr sz="800" spc="-15" dirty="0" smtClean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MEJORA REGULATORIA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383">
                <a:tc vMerge="1">
                  <a:txBody>
                    <a:bodyPr/>
                    <a:lstStyle/>
                    <a:p>
                      <a:pPr marL="19431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 vMerge="1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gridSpan="4">
                  <a:txBody>
                    <a:bodyPr/>
                    <a:lstStyle/>
                    <a:p>
                      <a:pPr marL="4572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35" baseline="0" dirty="0" smtClean="0">
                          <a:latin typeface="Verdana"/>
                          <a:cs typeface="Verdana"/>
                        </a:rPr>
                        <a:t>        </a:t>
                      </a:r>
                      <a:r>
                        <a:rPr sz="800" spc="-35" dirty="0" smtClean="0">
                          <a:latin typeface="Verdana"/>
                          <a:cs typeface="Verdana"/>
                        </a:rPr>
                        <a:t>DOMICILIO</a:t>
                      </a:r>
                      <a:r>
                        <a:rPr lang="es-MX" sz="800" spc="-35" dirty="0" smtClean="0">
                          <a:latin typeface="Verdana"/>
                          <a:cs typeface="Verdana"/>
                        </a:rPr>
                        <a:t>   </a:t>
                      </a:r>
                      <a:r>
                        <a:rPr lang="es-MX" sz="800" b="1" dirty="0" smtClean="0">
                          <a:latin typeface="Verdana"/>
                          <a:cs typeface="Verdana"/>
                        </a:rPr>
                        <a:t>FLORIDA#73 A COL.CENTRO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pPr marL="4572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dirty="0" smtClean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776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ADRIANA SEVILLA RAMÍREZ/JEFA DEL DEPARTAMENTO DE MEJORA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REGULATORIA</a:t>
                      </a:r>
                      <a:endParaRPr lang="es-MX" sz="700" b="1" spc="-100" dirty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endParaRPr lang="es-MX" sz="700" b="1" spc="-100" dirty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 vMerge="1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33-38-38-62-92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dirty="0">
                          <a:latin typeface="Verdana"/>
                          <a:cs typeface="Verdana"/>
                        </a:rPr>
                        <a:t>mejoraregulatoriatlaquepaque@gmail.com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4221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8061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3C ORGANIZACIÓN, 5C RECURSOS FINANCIEROS, 6C RECURSOS MATERIALES, 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SEGUIMIENTO, 11C PLANECIÓN, INFORMACIÓN,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EVALUACIÓN Y POLÍTICAS, 12C TRANSPARENCIA Y ACCESO A LA INFORMACIÓN, 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51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0688">
                <a:tc rowSpan="6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2C.36 DICTAMENES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3C.2.1 MANUAL DE ORGANIZACIÓN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5C.II.7 TRANSFERENCIAS, ASIGNACIONES,                  SUBSIDIOS Y OTRAS AYUDAS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6C.1 ADMINISTRACIÓN DE ADQUISICIONES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6C.3 ADMINISTRACIÓN DE BIENES MUEBLES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10C.3 GESTIÓN DE SERVICIOS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11C.5 INFORMES DE ACTIVIDADES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12C.2 PORTAL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DE TRANSPARENCIA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12C.4SOLICITUD DE INFORMACIÓN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6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2010-2011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2010-2011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2010-2018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2010-2018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2010-2018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2017-2018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6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.30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59583">
                <a:tc vMerge="1">
                  <a:txBody>
                    <a:bodyPr/>
                    <a:lstStyle/>
                    <a:p>
                      <a:pPr marL="73025">
                        <a:lnSpc>
                          <a:spcPts val="865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49555">
                <a:tc vMerge="1">
                  <a:txBody>
                    <a:bodyPr/>
                    <a:lstStyle/>
                    <a:p>
                      <a:pPr marL="43815" marR="130048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pPr marL="43815" marR="1299845" indent="28575">
                        <a:lnSpc>
                          <a:spcPts val="980"/>
                        </a:lnSpc>
                        <a:spcBef>
                          <a:spcPts val="2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8119">
                <a:tc vMerge="1">
                  <a:txBody>
                    <a:bodyPr/>
                    <a:lstStyle/>
                    <a:p>
                      <a:pPr marL="43815" marR="1228725" indent="28575">
                        <a:lnSpc>
                          <a:spcPts val="990"/>
                        </a:lnSpc>
                        <a:spcBef>
                          <a:spcPts val="1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862308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</a:tbl>
          </a:graphicData>
        </a:graphic>
      </p:graphicFrame>
      <p:sp>
        <p:nvSpPr>
          <p:cNvPr id="38" name="CuadroTexto 37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7877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10185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1018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10185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95195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6552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6552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6552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58491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9130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9740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9130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9740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9130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9740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11721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123309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11721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11721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11721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10336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109461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10336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109461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10336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109461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199111"/>
              </p:ext>
            </p:extLst>
          </p:nvPr>
        </p:nvGraphicFramePr>
        <p:xfrm>
          <a:off x="353568" y="1662937"/>
          <a:ext cx="9272901" cy="5525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9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743710">
                        <a:lnSpc>
                          <a:spcPts val="930"/>
                        </a:lnSpc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8840" marR="1158875" indent="-767080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JUZGADOS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ADMINISTRATIVOS 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MUNICIPALES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43815">
                        <a:lnSpc>
                          <a:spcPts val="790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LIC. JOSÉ EDUARDO VALENCIA CASTRO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0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499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33-10-57-62-79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ts val="93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ts val="930"/>
                        </a:lnSpc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unicipaljuez@gmail.com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22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314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545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4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lang="es-MX" sz="800" b="1" spc="-90" dirty="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15"/>
                        </a:spcBef>
                      </a:pPr>
                      <a:r>
                        <a:rPr lang="es-MX" sz="800" spc="-2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59583">
                <a:tc rowSpan="3">
                  <a:txBody>
                    <a:bodyPr/>
                    <a:lstStyle/>
                    <a:p>
                      <a:pPr marL="73025">
                        <a:lnSpc>
                          <a:spcPts val="865"/>
                        </a:lnSpc>
                        <a:spcBef>
                          <a:spcPts val="290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2C.16 INFORME </a:t>
                      </a:r>
                      <a:r>
                        <a:rPr sz="800" spc="25" dirty="0">
                          <a:latin typeface="Verdana"/>
                          <a:cs typeface="Verdana"/>
                        </a:rPr>
                        <a:t>HOMOLOGADO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20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POLICIA</a:t>
                      </a:r>
                      <a:endParaRPr lang="es-MX" sz="800" spc="-3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865"/>
                        </a:lnSpc>
                        <a:spcBef>
                          <a:spcPts val="290"/>
                        </a:spcBef>
                      </a:pPr>
                      <a:r>
                        <a:rPr lang="es-MX" sz="800" spc="-30" dirty="0">
                          <a:latin typeface="Verdana"/>
                          <a:cs typeface="Verdana"/>
                        </a:rPr>
                        <a:t>2C.18 PARTE DE NOVEDADES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43815" marR="638175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2C.20.5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CIUDADANO 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CONTRA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POLICIA</a:t>
                      </a:r>
                      <a:endParaRPr lang="es-MX" sz="800" spc="-30" dirty="0">
                        <a:latin typeface="Verdana"/>
                        <a:cs typeface="Verdana"/>
                      </a:endParaRPr>
                    </a:p>
                    <a:p>
                      <a:pPr marL="43815" marR="638175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b="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b="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b="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0" spc="-70" dirty="0">
                          <a:latin typeface="Verdana"/>
                          <a:cs typeface="Verdana"/>
                        </a:rPr>
                        <a:t>SERVICIOS</a:t>
                      </a:r>
                    </a:p>
                    <a:p>
                      <a:pPr marL="43815" marR="638175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10C.2.1 REGLAMENTOS </a:t>
                      </a:r>
                    </a:p>
                    <a:p>
                      <a:pPr marL="43815" marR="638175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10C.2.2 MERCADOS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815" marR="638175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10C.2.3 </a:t>
                      </a:r>
                      <a:r>
                        <a:rPr lang="es-MX" sz="800" spc="-20" dirty="0">
                          <a:latin typeface="Verdana"/>
                          <a:cs typeface="Verdana"/>
                        </a:rPr>
                        <a:t>CALIFICACIÓN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ACTASDE </a:t>
                      </a:r>
                      <a:r>
                        <a:rPr lang="es-MX" sz="800" spc="-20" dirty="0">
                          <a:latin typeface="Verdana"/>
                          <a:cs typeface="Verdana"/>
                        </a:rPr>
                        <a:t>INFRACCIÓN  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PRODUCTOS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15" dirty="0">
                          <a:latin typeface="Verdana"/>
                          <a:cs typeface="Verdana"/>
                        </a:rPr>
                        <a:t>CÁRNICOS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815" marR="638175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10C.2.4 </a:t>
                      </a:r>
                      <a:r>
                        <a:rPr lang="es-MX" sz="800" spc="-20" dirty="0">
                          <a:latin typeface="Verdana"/>
                          <a:cs typeface="Verdana"/>
                        </a:rPr>
                        <a:t>CALIFICACIÓN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ACTASDE </a:t>
                      </a:r>
                      <a:r>
                        <a:rPr lang="es-MX" sz="800" spc="-20" dirty="0">
                          <a:latin typeface="Verdana"/>
                          <a:cs typeface="Verdana"/>
                        </a:rPr>
                        <a:t>INFRACCIÓN  </a:t>
                      </a:r>
                      <a:r>
                        <a:rPr lang="es-MX" sz="800" spc="-25" dirty="0">
                          <a:latin typeface="Verdana"/>
                          <a:cs typeface="Verdana"/>
                        </a:rPr>
                        <a:t>MEDIO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AMBIENTE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815" marR="638175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10C.2.5 </a:t>
                      </a:r>
                      <a:r>
                        <a:rPr lang="es-MX" sz="800" spc="-20" dirty="0">
                          <a:latin typeface="Verdana"/>
                          <a:cs typeface="Verdana"/>
                        </a:rPr>
                        <a:t>CALIFICACIÓN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ACTASDE </a:t>
                      </a:r>
                      <a:r>
                        <a:rPr lang="es-MX" sz="800" spc="-20" dirty="0">
                          <a:latin typeface="Verdana"/>
                          <a:cs typeface="Verdana"/>
                        </a:rPr>
                        <a:t>INFRACCIÓN</a:t>
                      </a:r>
                      <a:r>
                        <a:rPr lang="es-MX" sz="800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15" dirty="0">
                          <a:latin typeface="Verdana"/>
                          <a:cs typeface="Verdana"/>
                        </a:rPr>
                        <a:t>OBRA  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PÚBLICA</a:t>
                      </a: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2008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,15-17</a:t>
                      </a: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2015-2017</a:t>
                      </a: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2001-2015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b="0" spc="-75" dirty="0">
                          <a:latin typeface="Verdana"/>
                          <a:cs typeface="Verdana"/>
                        </a:rPr>
                        <a:t>2001-2015</a:t>
                      </a: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2001-2017</a:t>
                      </a: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2001-2017</a:t>
                      </a: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2001-2017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36.50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5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5.5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b="0" dirty="0">
                          <a:latin typeface="Verdana"/>
                          <a:cs typeface="Verdana"/>
                        </a:rPr>
                        <a:t>.65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1.30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.80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.50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1.90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2.25 ML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17428">
                <a:tc vMerge="1">
                  <a:txBody>
                    <a:bodyPr/>
                    <a:lstStyle/>
                    <a:p>
                      <a:pPr marL="43815" marR="638175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lang="es-MX" sz="800" spc="-4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49227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1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4925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2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505198"/>
              </p:ext>
            </p:extLst>
          </p:nvPr>
        </p:nvGraphicFramePr>
        <p:xfrm>
          <a:off x="353568" y="1662937"/>
          <a:ext cx="9355451" cy="52722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481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20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762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66560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PRESIDENCIA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UNIDAD 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TRANSPARENCIA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762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MTRO. </a:t>
                      </a:r>
                      <a:r>
                        <a:rPr lang="es-MX" sz="700" b="1" spc="-85" dirty="0">
                          <a:latin typeface="Verdana"/>
                          <a:cs typeface="Verdana"/>
                        </a:rPr>
                        <a:t>OTONIEL </a:t>
                      </a:r>
                      <a:r>
                        <a:rPr lang="es-MX" sz="700" b="1" spc="-85" dirty="0" smtClean="0">
                          <a:latin typeface="Verdana"/>
                          <a:cs typeface="Verdana"/>
                        </a:rPr>
                        <a:t>VARAS  </a:t>
                      </a:r>
                      <a:r>
                        <a:rPr lang="es-MX" sz="700" b="1" spc="-8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85" dirty="0" smtClean="0">
                          <a:latin typeface="Verdana"/>
                          <a:cs typeface="Verdana"/>
                        </a:rPr>
                        <a:t>VALDEZ </a:t>
                      </a:r>
                      <a:r>
                        <a:rPr lang="es-MX" sz="700" b="1" spc="-85" dirty="0">
                          <a:latin typeface="Verdana"/>
                          <a:cs typeface="Verdana"/>
                        </a:rPr>
                        <a:t>GONZÁLEZ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es-MX" sz="700" b="1" spc="-8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 TRANSPARENCIA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762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10-57-60-30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6030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5" dirty="0" err="1">
                          <a:latin typeface="Verdana"/>
                          <a:cs typeface="Verdana"/>
                        </a:rPr>
                        <a:t>tlaquepaque.transparencia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@</a:t>
                      </a: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gmail.com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12C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TRANSPARENCIA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ACCESO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INFORMACIÓN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7620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12C.4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SOLICITUD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INFORMACIÓN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2007-2013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 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 marR="762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30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288012"/>
              </p:ext>
            </p:extLst>
          </p:nvPr>
        </p:nvGraphicFramePr>
        <p:xfrm>
          <a:off x="353568" y="1662937"/>
          <a:ext cx="940117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938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19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RELACIONES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EXTERIORES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19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JESUS</a:t>
                      </a:r>
                      <a:r>
                        <a:rPr lang="es-MX" sz="700" b="1" spc="-80" baseline="0" dirty="0" smtClean="0">
                          <a:latin typeface="Verdana"/>
                          <a:cs typeface="Verdana"/>
                        </a:rPr>
                        <a:t> ENRIQUE GUTIÉRREZ HUANTE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DIRECTOR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</a:t>
                      </a:r>
                      <a:r>
                        <a:rPr lang="es-MX" sz="700" b="1" spc="-105" baseline="0" dirty="0" smtClean="0">
                          <a:latin typeface="Verdana"/>
                          <a:cs typeface="Verdana"/>
                        </a:rPr>
                        <a:t>E RELACIONES EXTERIORES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DONATO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GUERRA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LOCAL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1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PILA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SECA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19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35-62-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70-14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 smtClean="0">
                          <a:latin typeface="Verdana"/>
                          <a:cs typeface="Verdana"/>
                        </a:rPr>
                        <a:t>701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0</a:t>
                      </a:r>
                      <a:r>
                        <a:rPr sz="800" b="1" spc="-135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7011</a:t>
                      </a:r>
                      <a:r>
                        <a:rPr sz="800" b="1" spc="-135" dirty="0" smtClean="0">
                          <a:latin typeface="Verdana"/>
                          <a:cs typeface="Verdana"/>
                        </a:rPr>
                        <a:t>/2217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0" dirty="0" smtClean="0">
                          <a:latin typeface="Verdana"/>
                          <a:cs typeface="Verdana"/>
                        </a:rPr>
                        <a:t>ometlaquepaque</a:t>
                      </a:r>
                      <a:r>
                        <a:rPr sz="800" b="1" spc="-60" dirty="0" smtClean="0">
                          <a:latin typeface="Verdana"/>
                          <a:cs typeface="Verdana"/>
                        </a:rPr>
                        <a:t>@</a:t>
                      </a:r>
                      <a:r>
                        <a:rPr lang="es-MX" sz="800" b="1" spc="-60" dirty="0" smtClean="0">
                          <a:latin typeface="Verdana"/>
                          <a:cs typeface="Verdana"/>
                        </a:rPr>
                        <a:t>hotmail.com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9C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COMUNICACIÓN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SOCIAL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RELACIONES</a:t>
                      </a:r>
                      <a:r>
                        <a:rPr sz="8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INSTITUCIONALES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12192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9C.II.1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EMISIÓN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PASAPORTE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2005-2009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marR="12192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665234"/>
              </p:ext>
            </p:extLst>
          </p:nvPr>
        </p:nvGraphicFramePr>
        <p:xfrm>
          <a:off x="353568" y="1662937"/>
          <a:ext cx="9401171" cy="5261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938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19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DIRECCIÓN DE INSPECCION Y VIGILANCIA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19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JORGE MARTINEZ 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SÁNCHEZ  / ENCARGADO DE DESPACHO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dirty="0">
                          <a:latin typeface="Verdana"/>
                          <a:cs typeface="Verdana"/>
                        </a:rPr>
                        <a:t>NIÑOS HEROES #360 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sz="800" spc="-45" dirty="0" smtClean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: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dirty="0" smtClean="0">
                          <a:latin typeface="Times New Roman"/>
                          <a:cs typeface="Times New Roman"/>
                        </a:rPr>
                        <a:t>3338370376</a:t>
                      </a:r>
                      <a:r>
                        <a:rPr lang="es-MX" sz="800" b="1" baseline="0" dirty="0" smtClean="0">
                          <a:latin typeface="Times New Roman"/>
                          <a:cs typeface="Times New Roman"/>
                        </a:rPr>
                        <a:t> /3338370377</a:t>
                      </a:r>
                      <a:endParaRPr lang="es-MX" sz="8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700" dirty="0" smtClean="0">
                          <a:latin typeface="Times New Roman"/>
                          <a:cs typeface="Times New Roman"/>
                        </a:rPr>
                        <a:t>                                                            </a:t>
                      </a: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1219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 smtClean="0">
                          <a:latin typeface="Verdana"/>
                          <a:cs typeface="Verdana"/>
                        </a:rPr>
                        <a:t>jorge.martinez@tlaquepaque.gob.mx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4713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7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254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C </a:t>
                      </a:r>
                      <a:r>
                        <a:rPr lang="es-MX" sz="800" b="1" spc="-65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lang="es-MX" sz="800" b="1" spc="-65" baseline="0" dirty="0">
                          <a:latin typeface="Verdana"/>
                          <a:cs typeface="Verdana"/>
                        </a:rPr>
                        <a:t> JURIDICOS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12192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2C.1.9 ACTA</a:t>
                      </a:r>
                      <a:r>
                        <a:rPr lang="es-MX" sz="800" spc="-75" baseline="0" dirty="0">
                          <a:latin typeface="Verdana"/>
                          <a:cs typeface="Verdana"/>
                        </a:rPr>
                        <a:t> DE INSPECCIÓN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marR="12192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1.50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45979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8012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717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RECLUTAMIENTO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MILITAR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SANDRA</a:t>
                      </a:r>
                      <a:r>
                        <a:rPr lang="es-MX" sz="700" b="1" spc="-8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ESPINOZA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RÍOS/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JUNTA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MUNICIPAL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 DE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RECLUTAMIENTO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30" dirty="0">
                          <a:latin typeface="Verdana"/>
                          <a:cs typeface="Verdana"/>
                        </a:rPr>
                        <a:t>MILITAR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LAS 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TORRES</a:t>
                      </a:r>
                      <a:r>
                        <a:rPr sz="800" b="1" spc="-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#238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10576040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ext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2312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5" dirty="0">
                          <a:latin typeface="Verdana"/>
                          <a:cs typeface="Verdana"/>
                          <a:hlinkClick r:id="rId2"/>
                        </a:rPr>
                        <a:t>sandra.espinoza@tlaquepaque.gob.mx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2C ASUNTOS JURIDICOS, 4C RECURSOS HUMANOS, 5C RECURSOS FINANCIEROS, 6C RECURSOS MATERIALES, 7C SERVICIOS GENERALES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2C.1.1 ACTA DE ENTREGA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-RECEPCIÓN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2C.1.7 ACTA CIRCUNSTANCIADA DE HECHOS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4C.4 SEGURO DE VIDA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5C.II.7 TRANSFERENCIA, ASIGNACIONES,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SUBSIDIOS Y                     OTRAS AYUDAS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6C.1 ADMINISTRACIÓN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DE ADQUISICIONES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6C.3 ADMINISTRACIÓN DE BIENES MUEBLES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6C.7 RESGUARDO DE VEHICULOS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7C.3 MANTENIMIENTO Y REPARACIÓN DE VEHICULOS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7C.4 PROVISIÓN DE MATERIAL DE LIMPIEZA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2006-2018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2006-2018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2006-2018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2006-2018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2006-2018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2006-2018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2006-2018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2006-2018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.15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.15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.15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baseline="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baseline="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.20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.5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.9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3580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587218"/>
              </p:ext>
            </p:extLst>
          </p:nvPr>
        </p:nvGraphicFramePr>
        <p:xfrm>
          <a:off x="353568" y="1662937"/>
          <a:ext cx="9272901" cy="5032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66560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PRESIDENCIA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RELACIONES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PÚBLICAS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SUSANA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40" dirty="0">
                          <a:latin typeface="Verdana"/>
                          <a:cs typeface="Verdana"/>
                        </a:rPr>
                        <a:t>IVETTE </a:t>
                      </a:r>
                      <a:r>
                        <a:rPr lang="es-MX" sz="700" b="1" spc="-1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H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ERNÁNDEZ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IBARRA/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DIRECTOR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A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RELACIONES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PÚBLICAS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8-38-37-91-24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lang="es-MX" sz="800" b="1" spc="-130" dirty="0">
                          <a:latin typeface="Verdana"/>
                          <a:cs typeface="Verdana"/>
                        </a:rPr>
                        <a:t>125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susanaivette.hernandez@tlaquepaque.gob.mx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3.5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84669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011136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717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RECLUTAMIENTO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MILITAR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SANDRA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ESPINOZA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RÍOS/JUNTA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RECLUTAMIENTO</a:t>
                      </a:r>
                      <a:r>
                        <a:rPr sz="700" b="1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30" dirty="0">
                          <a:latin typeface="Verdana"/>
                          <a:cs typeface="Verdana"/>
                        </a:rPr>
                        <a:t>MILITAR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LAS 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TORRES</a:t>
                      </a:r>
                      <a:r>
                        <a:rPr sz="800" b="1" spc="-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#238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10576040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 err="1" smtClean="0">
                          <a:latin typeface="Verdana"/>
                          <a:cs typeface="Verdana"/>
                        </a:rPr>
                        <a:t>ext</a:t>
                      </a:r>
                      <a:r>
                        <a:rPr sz="800" b="1" spc="-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2312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5" dirty="0">
                          <a:latin typeface="Verdana"/>
                          <a:cs typeface="Verdana"/>
                          <a:hlinkClick r:id="rId2"/>
                        </a:rPr>
                        <a:t>sandra.espinoza@tlaquepaque.gob.mx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6013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7C SERVICIOS GENERALES, 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9C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COMUNICACIÓN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SOCIAL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RELACIONES</a:t>
                      </a:r>
                      <a:r>
                        <a:rPr sz="8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INSTITUCIONALES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, 10 C 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 ANALISIS  Y  SEGIMIENTO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,  11C  PLANEACIÓN,</a:t>
                      </a:r>
                      <a:r>
                        <a:rPr lang="es-MX" sz="800" b="1" spc="-135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35" baseline="0" dirty="0" smtClean="0">
                          <a:latin typeface="Verdana"/>
                          <a:cs typeface="Verdana"/>
                        </a:rPr>
                        <a:t> INFORMACIÓN</a:t>
                      </a:r>
                      <a:r>
                        <a:rPr lang="es-MX" sz="800" b="1" spc="-135" baseline="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135" baseline="0" dirty="0" smtClean="0">
                          <a:latin typeface="Verdana"/>
                          <a:cs typeface="Verdana"/>
                        </a:rPr>
                        <a:t> EVALUACIÓN  Y </a:t>
                      </a:r>
                      <a:r>
                        <a:rPr lang="es-MX" sz="800" b="1" spc="-135" baseline="0" dirty="0">
                          <a:latin typeface="Verdana"/>
                          <a:cs typeface="Verdana"/>
                        </a:rPr>
                        <a:t>POLÍTICAS, 12C  TRANSPARENCIA Y ACCESO  A LA  INFORMACIÓN, 16C  FISCALIZACIÓN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7C.5 SOPORTE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Y MANTENIMIENTO TÉCNICO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9C.I.1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EMISIÓN </a:t>
                      </a:r>
                      <a:r>
                        <a:rPr lang="es-MX" sz="800" spc="-5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CARTILLA</a:t>
                      </a:r>
                      <a:r>
                        <a:rPr lang="es-MX" sz="8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MILITAR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9C.5 PAGINA WEB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9C.11 VINCULACIÓN UNIVERSITARIA 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10C.3 GESTIÓN DE SERVICIOS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11C.5 INFORME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DE ACTIVIDADES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12C.4 SOLICITUD DE INFORMACIÒN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16C.2 DECLARACIONES PATRIMONIALES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2006-2018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2008-201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2007-2008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2004-2018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2006-2018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.8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.4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.50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.25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.6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.3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3580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1757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73826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73826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73826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399121"/>
              </p:ext>
            </p:extLst>
          </p:nvPr>
        </p:nvGraphicFramePr>
        <p:xfrm>
          <a:off x="353568" y="1662937"/>
          <a:ext cx="9272901" cy="53139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CENTRO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MEDIACIÓN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135" dirty="0">
                          <a:latin typeface="Verdana"/>
                          <a:cs typeface="Verdana"/>
                        </a:rPr>
                        <a:t>FELIPE </a:t>
                      </a:r>
                      <a:r>
                        <a:rPr lang="es-MX" sz="700" b="1" spc="-135" dirty="0" smtClean="0">
                          <a:latin typeface="Verdana"/>
                          <a:cs typeface="Verdana"/>
                        </a:rPr>
                        <a:t>  </a:t>
                      </a:r>
                      <a:r>
                        <a:rPr sz="700" b="1" spc="-125" dirty="0" smtClean="0">
                          <a:latin typeface="Verdana"/>
                          <a:cs typeface="Verdana"/>
                        </a:rPr>
                        <a:t>TORRES</a:t>
                      </a:r>
                      <a:r>
                        <a:rPr lang="es-MX" sz="7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GUERRA/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DIRECTOR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DEL </a:t>
                      </a:r>
                      <a:r>
                        <a:rPr lang="es-MX" sz="7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CENTRO </a:t>
                      </a:r>
                      <a:r>
                        <a:rPr lang="es-MX" sz="700" b="1" spc="-8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PÚBLICO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MEDIACIÓN</a:t>
                      </a:r>
                      <a:r>
                        <a:rPr sz="700" b="1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MUNICIPAL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10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ESQ.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CARRILLO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PUERTO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1ER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PISO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(SALA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REGIDORES)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>
                          <a:latin typeface="Verdana"/>
                          <a:cs typeface="Verdana"/>
                        </a:rPr>
                        <a:t>38-38-67-10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centrodemediaciontlaquepaque@gmail.com;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5" dirty="0">
                          <a:latin typeface="Verdana"/>
                          <a:cs typeface="Verdana"/>
                          <a:hlinkClick r:id="rId3"/>
                        </a:rPr>
                        <a:t>centropublicodemediacion@gmail.com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7059">
                <a:tc>
                  <a:txBody>
                    <a:bodyPr/>
                    <a:lstStyle/>
                    <a:p>
                      <a:pPr marR="57086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43815" marR="1070610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2C.23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MEDIOS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ALTERNATIVOS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SOLUCIÓN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 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CONTROVERSIA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6.5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3267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3267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3267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028747"/>
              </p:ext>
            </p:extLst>
          </p:nvPr>
        </p:nvGraphicFramePr>
        <p:xfrm>
          <a:off x="353568" y="1662937"/>
          <a:ext cx="9337036" cy="5162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97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577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59079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INNOVACIÓN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GUBERNAMENTAL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46482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INNOVACIÓN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GUBERNAMENTAL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5778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395605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125" dirty="0">
                          <a:latin typeface="Verdana"/>
                          <a:cs typeface="Verdana"/>
                        </a:rPr>
                        <a:t>ROCIO </a:t>
                      </a:r>
                      <a:r>
                        <a:rPr lang="es-MX" sz="700" b="1" spc="-125" dirty="0" smtClean="0">
                          <a:latin typeface="Verdana"/>
                          <a:cs typeface="Verdana"/>
                        </a:rPr>
                        <a:t> RODRÍGUEZ  </a:t>
                      </a:r>
                      <a:r>
                        <a:rPr lang="es-MX" sz="700" b="1" spc="-125" dirty="0">
                          <a:latin typeface="Verdana"/>
                          <a:cs typeface="Verdana"/>
                        </a:rPr>
                        <a:t>AMAYA</a:t>
                      </a:r>
                      <a:r>
                        <a:rPr sz="700" b="1" spc="-60" dirty="0">
                          <a:latin typeface="Verdana"/>
                          <a:cs typeface="Verdana"/>
                        </a:rPr>
                        <a:t>/COORDINADOR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 smtClean="0">
                          <a:latin typeface="Verdana"/>
                          <a:cs typeface="Verdana"/>
                        </a:rPr>
                        <a:t>E </a:t>
                      </a:r>
                      <a:r>
                        <a:rPr lang="es-MX" sz="7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0" dirty="0" smtClean="0">
                          <a:latin typeface="Verdana"/>
                          <a:cs typeface="Verdana"/>
                        </a:rPr>
                        <a:t>INNOVACIÓN 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GUBERNAMENTAL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577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10-57-60-03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ext.6003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/6043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65" dirty="0" err="1">
                          <a:latin typeface="Verdana"/>
                          <a:cs typeface="Verdana"/>
                        </a:rPr>
                        <a:t>rocio.rodriguez@tlaquepaque</a:t>
                      </a:r>
                      <a:r>
                        <a:rPr lang="es-MX" sz="800" b="1" spc="-65" dirty="0">
                          <a:latin typeface="Verdana"/>
                          <a:cs typeface="Verdana"/>
                        </a:rPr>
                        <a:t> .gob.mx      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220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15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4C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HUMANOS</a:t>
                      </a:r>
                      <a:r>
                        <a:rPr lang="es-MX" sz="800" b="0" spc="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lang="es-MX" sz="800" b="0" spc="0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5778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2212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2C.17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AMPARO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2C.17.7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LABORAL</a:t>
                      </a:r>
                      <a:endParaRPr lang="es-MX" sz="800" spc="-3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4C.1 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EXPEDIENTE</a:t>
                      </a:r>
                      <a:r>
                        <a:rPr lang="es-MX" sz="8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LABORAL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4C INCIDENCIAS DE PERSONAL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2003-2012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2003-2012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2013-2012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2003-2017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2015-2017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2540" marR="5778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.5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marR="5778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.30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marR="57785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6.5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marR="57785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6.7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marR="57785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 ML</a:t>
                      </a:r>
                    </a:p>
                    <a:p>
                      <a:pPr marL="3810" marR="5778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075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marR="5778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02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1299"/>
                        </a:lnSpc>
                        <a:spcBef>
                          <a:spcPts val="530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778671"/>
              </p:ext>
            </p:extLst>
          </p:nvPr>
        </p:nvGraphicFramePr>
        <p:xfrm>
          <a:off x="353568" y="1662937"/>
          <a:ext cx="9337036" cy="51593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97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577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59079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 smtClean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INNOVACIÓN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GUBERNAMENTAL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HUMANOS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577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85" dirty="0">
                          <a:latin typeface="Verdana"/>
                          <a:cs typeface="Verdana"/>
                        </a:rPr>
                        <a:t>LIC. ELIZABETH CERPA GALLEGOS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/DIRECTORA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sz="7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HUMANOS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10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5778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9678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10-57-60-00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ext.6007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" dirty="0" err="1">
                          <a:latin typeface="Verdana"/>
                          <a:cs typeface="Verdana"/>
                          <a:hlinkClick r:id="rId2"/>
                        </a:rPr>
                        <a:t>elizabeth.cerpa</a:t>
                      </a:r>
                      <a:r>
                        <a:rPr sz="800" b="1" dirty="0">
                          <a:latin typeface="Verdana"/>
                          <a:cs typeface="Verdana"/>
                          <a:hlinkClick r:id="rId2"/>
                        </a:rPr>
                        <a:t>@tl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2"/>
                        </a:rPr>
                        <a:t>aq</a:t>
                      </a:r>
                      <a:r>
                        <a:rPr sz="800" b="1" spc="-15" dirty="0">
                          <a:latin typeface="Verdana"/>
                          <a:cs typeface="Verdana"/>
                          <a:hlinkClick r:id="rId2"/>
                        </a:rPr>
                        <a:t>u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2"/>
                        </a:rPr>
                        <a:t>epaque.</a:t>
                      </a:r>
                      <a:r>
                        <a:rPr sz="800" b="1" spc="-15" dirty="0">
                          <a:latin typeface="Verdana"/>
                          <a:cs typeface="Verdana"/>
                          <a:hlinkClick r:id="rId2"/>
                        </a:rPr>
                        <a:t>g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2"/>
                        </a:rPr>
                        <a:t>ob</a:t>
                      </a:r>
                      <a:r>
                        <a:rPr sz="800" b="1" spc="-15" dirty="0">
                          <a:latin typeface="Verdana"/>
                          <a:cs typeface="Verdana"/>
                          <a:hlinkClick r:id="rId2"/>
                        </a:rPr>
                        <a:t>.</a:t>
                      </a:r>
                      <a:r>
                        <a:rPr sz="800" b="1" dirty="0">
                          <a:latin typeface="Verdana"/>
                          <a:cs typeface="Verdana"/>
                          <a:hlinkClick r:id="rId2"/>
                        </a:rPr>
                        <a:t>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543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4608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4C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5" dirty="0" smtClean="0">
                          <a:latin typeface="Verdana"/>
                          <a:cs typeface="Verdana"/>
                        </a:rPr>
                        <a:t>HUMANOS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5C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FINANCIEROS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5" dirty="0" smtClean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50968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5778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4C RECURSOS HUMANOS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4C.1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EXPEDIENTE</a:t>
                      </a:r>
                      <a:r>
                        <a:rPr sz="8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LABORAL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4C.3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PRESTACIONES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5C.II.5 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lang="es-MX" sz="800" spc="-55" dirty="0">
                          <a:latin typeface="Verdana"/>
                          <a:cs typeface="Verdana"/>
                        </a:rPr>
                        <a:t>PERSONALES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GESTIÓN DE </a:t>
                      </a:r>
                      <a:r>
                        <a:rPr lang="es-MX" sz="800" spc="-70" dirty="0" smtClean="0">
                          <a:latin typeface="Verdana"/>
                          <a:cs typeface="Verdana"/>
                        </a:rPr>
                        <a:t>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2011-2015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2009-201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2005-2014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2004-2012</a:t>
                      </a:r>
                      <a:endParaRPr lang="es-MX" sz="800" spc="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 smtClean="0">
                          <a:latin typeface="Verdana"/>
                          <a:cs typeface="Verdana"/>
                        </a:rPr>
                        <a:t>2010-2015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79450" marR="577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.40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ML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679450" marR="577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7.50 ML</a:t>
                      </a:r>
                    </a:p>
                    <a:p>
                      <a:pPr marL="679450" marR="577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9.5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79450" marR="577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 ML</a:t>
                      </a:r>
                    </a:p>
                    <a:p>
                      <a:pPr marL="679450" marR="577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 smtClean="0">
                          <a:latin typeface="Verdana"/>
                          <a:cs typeface="Verdana"/>
                        </a:rPr>
                        <a:t>.15 </a:t>
                      </a:r>
                      <a:r>
                        <a:rPr lang="es-MX" sz="800" dirty="0" smtClean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39217">
                <a:tc vMerge="1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 marR="577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1960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846931"/>
              </p:ext>
            </p:extLst>
          </p:nvPr>
        </p:nvGraphicFramePr>
        <p:xfrm>
          <a:off x="353568" y="1662937"/>
          <a:ext cx="9272901" cy="5257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658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59079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INNOVACIÓN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GUBERNAMENTAL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DEPARTAMENTO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NÓMINAS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68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019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60" dirty="0">
                          <a:latin typeface="Verdana"/>
                          <a:cs typeface="Verdana"/>
                        </a:rPr>
                        <a:t>JORGE LUIS FLORES ÁLVAREZ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/JEFE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DEPARTAMENTO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NÓMINAS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10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0384">
                <a:tc>
                  <a:txBody>
                    <a:bodyPr/>
                    <a:lstStyle/>
                    <a:p>
                      <a:pPr marL="4381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spc="-45" dirty="0" smtClean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:  </a:t>
                      </a:r>
                    </a:p>
                    <a:p>
                      <a:pPr marL="4381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1057-60-00 EXT. 6127/6004/6005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jluisjuarez@hotmail.com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8446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4988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</a:t>
                      </a:r>
                      <a:r>
                        <a:rPr sz="800" spc="-95" dirty="0" smtClean="0">
                          <a:latin typeface="Verdana"/>
                          <a:cs typeface="Verdana"/>
                        </a:rPr>
                        <a:t>)</a:t>
                      </a:r>
                      <a:endParaRPr lang="es-MX" sz="800" spc="-95" dirty="0" smtClean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2512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4C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HUMANOS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50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4C.1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EXPEDIENTE</a:t>
                      </a:r>
                      <a:r>
                        <a:rPr sz="8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LABORAL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2001-2012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44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221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4C.2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NÓMINA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1998-2016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436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180.60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4454">
                <a:tc>
                  <a:txBody>
                    <a:bodyPr/>
                    <a:lstStyle/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4C.3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PRESTACIONES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2000-2005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1.65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2318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795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190651"/>
              </p:ext>
            </p:extLst>
          </p:nvPr>
        </p:nvGraphicFramePr>
        <p:xfrm>
          <a:off x="353568" y="1662937"/>
          <a:ext cx="9272903" cy="5217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56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52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2063">
                <a:tc gridSpan="2">
                  <a:txBody>
                    <a:bodyPr/>
                    <a:lstStyle/>
                    <a:p>
                      <a:pPr marL="4381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spc="-30" dirty="0" smtClean="0">
                          <a:latin typeface="Verdana"/>
                          <a:cs typeface="Verdana"/>
                        </a:rPr>
                        <a:t>DEPENDENCIA</a:t>
                      </a:r>
                      <a:r>
                        <a:rPr lang="es-MX" sz="800" spc="-30" baseline="0" dirty="0" smtClean="0">
                          <a:latin typeface="Verdana"/>
                          <a:cs typeface="Verdana"/>
                        </a:rPr>
                        <a:t>  </a:t>
                      </a:r>
                      <a:r>
                        <a:rPr lang="es-MX" sz="800" b="1" spc="-75" dirty="0" smtClean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lang="es-MX" sz="800" b="1" spc="-100" dirty="0" smtClean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CONSTRUCCIÓNN DE LA COMUNIDAD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 smtClean="0">
                          <a:latin typeface="Verdana"/>
                          <a:cs typeface="Verdana"/>
                        </a:rPr>
                        <a:t>PROCEDENCI</a:t>
                      </a:r>
                      <a:r>
                        <a:rPr lang="es-MX" sz="800" spc="-15" dirty="0" smtClean="0">
                          <a:latin typeface="Verdana"/>
                          <a:cs typeface="Verdana"/>
                        </a:rPr>
                        <a:t>A:</a:t>
                      </a:r>
                      <a:r>
                        <a:rPr lang="es-MX" sz="800" spc="-15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5" dirty="0" smtClean="0">
                          <a:latin typeface="Verdana"/>
                          <a:cs typeface="Verdana"/>
                        </a:rPr>
                        <a:t>DIRECCION DE AREA DE EDUCACION</a:t>
                      </a:r>
                      <a:r>
                        <a:rPr lang="es-MX" sz="800" b="1" spc="-15" baseline="0" dirty="0" smtClean="0">
                          <a:latin typeface="Verdana"/>
                          <a:cs typeface="Verdana"/>
                        </a:rPr>
                        <a:t> 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259079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73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74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80" baseline="0" dirty="0" smtClean="0">
                          <a:latin typeface="Verdana"/>
                          <a:cs typeface="Verdana"/>
                        </a:rPr>
                        <a:t> YANET ESTEFANIA ALVARADO ROMERO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JEFA 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5" dirty="0" smtClean="0">
                          <a:latin typeface="Verdana"/>
                          <a:cs typeface="Verdana"/>
                        </a:rPr>
                        <a:t>VINCULACIÓN</a:t>
                      </a:r>
                      <a:r>
                        <a:rPr sz="700" b="1" spc="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5" dirty="0">
                          <a:latin typeface="Verdana"/>
                          <a:cs typeface="Verdana"/>
                        </a:rPr>
                        <a:t>UNIVERSITARIA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10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5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5234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vinculaciontlaquepaquejal@hotmail.com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15-78-11-66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9C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COMUNICACIÓN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SOCIAL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RELACIONES</a:t>
                      </a:r>
                      <a:r>
                        <a:rPr sz="8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INSTITUCIONALES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95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848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9C.11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VINCULACIÓN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UNIVERSITARIA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75458"/>
              </p:ext>
            </p:extLst>
          </p:nvPr>
        </p:nvGraphicFramePr>
        <p:xfrm>
          <a:off x="353568" y="1662937"/>
          <a:ext cx="9391647" cy="53047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8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024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8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304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59079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INNOVACIÓN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GUBERNAMENTAL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PROVEEDURÍA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304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CESAR RIGOBERTO MOYA RODRIGUEZ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PROVEEDURIA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REFORMA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7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30480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marL="73025">
                        <a:lnSpc>
                          <a:spcPts val="875"/>
                        </a:lnSpc>
                        <a:spcBef>
                          <a:spcPts val="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3-36-66-59-95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00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15"/>
                        </a:lnSpc>
                        <a:spcBef>
                          <a:spcPts val="5"/>
                        </a:spcBef>
                      </a:pPr>
                      <a:r>
                        <a:rPr lang="es-MX" sz="800" b="1" spc="-65" dirty="0" err="1">
                          <a:latin typeface="Verdana"/>
                          <a:cs typeface="Verdana"/>
                        </a:rPr>
                        <a:t>licitaciones.tlaquepaque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@gmail.</a:t>
                      </a:r>
                      <a:r>
                        <a:rPr sz="800" b="1" dirty="0">
                          <a:latin typeface="Verdana"/>
                          <a:cs typeface="Verdana"/>
                        </a:rPr>
                        <a:t>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6195">
                        <a:lnSpc>
                          <a:spcPts val="915"/>
                        </a:lnSpc>
                        <a:spcBef>
                          <a:spcPts val="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73660">
                        <a:lnSpc>
                          <a:spcPts val="915"/>
                        </a:lnSpc>
                        <a:spcBef>
                          <a:spcPts val="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6C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MATERIALES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150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60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3048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1318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6C.1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ADQUISICIONES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990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2008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 marR="3048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11.5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05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80606" y="58900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92797" y="5896102"/>
            <a:ext cx="2734310" cy="0"/>
          </a:xfrm>
          <a:custGeom>
            <a:avLst/>
            <a:gdLst/>
            <a:ahLst/>
            <a:cxnLst/>
            <a:rect l="l" t="t" r="r" b="b"/>
            <a:pathLst>
              <a:path w="2734309">
                <a:moveTo>
                  <a:pt x="0" y="0"/>
                </a:moveTo>
                <a:lnTo>
                  <a:pt x="273430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71912"/>
              </p:ext>
            </p:extLst>
          </p:nvPr>
        </p:nvGraphicFramePr>
        <p:xfrm>
          <a:off x="353568" y="1662937"/>
          <a:ext cx="9272901" cy="5236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774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DESARROLLO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ECONÓMICO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COMBATE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DESIGUALDAD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PADRÓN Y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LICENCIAS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00" dirty="0">
                          <a:latin typeface="Verdana"/>
                          <a:cs typeface="Verdana"/>
                        </a:rPr>
                        <a:t>DR.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FERNANDO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RODRIGUEZ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MARTÍNEZ/DIRECTOR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PADRON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700" b="1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LICENCIAS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NIÑOS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HEROES 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360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  <a:tabLst>
                          <a:tab pos="1320800" algn="l"/>
                        </a:tabLst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-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00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6224	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 33-10-5762-24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80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800" b="1" spc="-80" dirty="0" err="1">
                          <a:latin typeface="Verdana"/>
                          <a:cs typeface="Verdana"/>
                        </a:rPr>
                        <a:t>ugo</a:t>
                      </a:r>
                      <a:r>
                        <a:rPr lang="es-MX" sz="800" b="1" spc="-80" dirty="0">
                          <a:latin typeface="Verdana"/>
                          <a:cs typeface="Verdana"/>
                        </a:rPr>
                        <a:t>.</a:t>
                      </a:r>
                      <a:r>
                        <a:rPr sz="800" b="1" spc="-80" dirty="0" err="1">
                          <a:latin typeface="Verdana"/>
                          <a:cs typeface="Verdana"/>
                        </a:rPr>
                        <a:t>rodriguez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@</a:t>
                      </a:r>
                      <a:r>
                        <a:rPr lang="es-MX" sz="800" b="1" spc="-80" dirty="0">
                          <a:latin typeface="Verdana"/>
                          <a:cs typeface="Verdana"/>
                        </a:rPr>
                        <a:t>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1S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 rowSpan="5"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95" dirty="0">
                          <a:latin typeface="Verdana"/>
                          <a:cs typeface="Verdana"/>
                        </a:rPr>
                        <a:t>4S.VII.1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ANUNCIO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95" dirty="0">
                          <a:latin typeface="Verdana"/>
                          <a:cs typeface="Verdana"/>
                        </a:rPr>
                        <a:t>4S.VII.2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GIRO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COMERCIAL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r>
                        <a:rPr sz="800" spc="-95" dirty="0">
                          <a:latin typeface="Verdana"/>
                          <a:cs typeface="Verdana"/>
                        </a:rPr>
                        <a:t>4S.VII.3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GIRO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RESTRINGIDO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95" dirty="0">
                          <a:latin typeface="Verdana"/>
                          <a:cs typeface="Verdana"/>
                        </a:rPr>
                        <a:t>4S.VII.4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MÓDULO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SARE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95" dirty="0">
                          <a:latin typeface="Verdana"/>
                          <a:cs typeface="Verdana"/>
                        </a:rPr>
                        <a:t>4S.VII.5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PERMISO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PROVISIONAL</a:t>
                      </a:r>
                      <a:endParaRPr lang="es-MX" sz="800" spc="-4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6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3.50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3.50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2009-201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2009-201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2009-201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2009-201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2009-2013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2211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4454">
                <a:tc vMerge="1">
                  <a:txBody>
                    <a:bodyPr/>
                    <a:lstStyle/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231822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ts val="795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380742"/>
              </p:ext>
            </p:extLst>
          </p:nvPr>
        </p:nvGraphicFramePr>
        <p:xfrm>
          <a:off x="353568" y="1662937"/>
          <a:ext cx="9272266" cy="523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88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1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INSPECCIÓN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OBRA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PÚBLICA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60" dirty="0">
                          <a:latin typeface="Verdana"/>
                          <a:cs typeface="Verdana"/>
                        </a:rPr>
                        <a:t>ARQ.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JESÚS</a:t>
                      </a:r>
                      <a:r>
                        <a:rPr lang="es-MX" sz="700" b="1" spc="-100" baseline="0" dirty="0" smtClean="0">
                          <a:latin typeface="Verdana"/>
                          <a:cs typeface="Verdana"/>
                        </a:rPr>
                        <a:t>  IVAN  BANDERAS  PULIDO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/JEFE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INSPECCION PARA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OBRA</a:t>
                      </a:r>
                      <a:r>
                        <a:rPr sz="700" b="1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PUBLICA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NIÑOS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HEROES 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360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38-37-03-54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7355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80" dirty="0">
                          <a:latin typeface="Verdana"/>
                          <a:cs typeface="Verdana"/>
                          <a:hlinkClick r:id="rId2"/>
                        </a:rPr>
                        <a:t>talivan480</a:t>
                      </a:r>
                      <a:r>
                        <a:rPr sz="800" b="1" spc="-80" dirty="0">
                          <a:latin typeface="Verdana"/>
                          <a:cs typeface="Verdana"/>
                          <a:hlinkClick r:id="rId2"/>
                        </a:rPr>
                        <a:t>@</a:t>
                      </a:r>
                      <a:r>
                        <a:rPr lang="es-MX" sz="800" b="1" spc="-80" dirty="0" err="1">
                          <a:latin typeface="Verdana"/>
                          <a:cs typeface="Verdana"/>
                          <a:hlinkClick r:id="rId2"/>
                        </a:rPr>
                        <a:t>hotmail</a:t>
                      </a:r>
                      <a:r>
                        <a:rPr sz="800" b="1" spc="-80" dirty="0">
                          <a:latin typeface="Verdana"/>
                          <a:cs typeface="Verdana"/>
                          <a:hlinkClick r:id="rId2"/>
                        </a:rPr>
                        <a:t>.com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 rowSpan="4">
                  <a:txBody>
                    <a:bodyPr/>
                    <a:lstStyle/>
                    <a:p>
                      <a:pPr marR="58229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2C.1.7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ACTA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CIRCUNSTANCIADA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HECHOS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2C.1.8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ACTA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INFRACCIÓN</a:t>
                      </a:r>
                      <a:endParaRPr lang="es-MX" sz="800" spc="-2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10C.1.2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INSPECCIÓN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4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MX" sz="8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1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lang="es-MX" sz="8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10" dirty="0">
                          <a:latin typeface="Verdana"/>
                          <a:cs typeface="Verdana"/>
                        </a:rPr>
                        <a:t>OBRA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PÚBLICA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10C.I.3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REPORTE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4"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2010-2015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2005-2015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2005-2015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5397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2005-2015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4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5.5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3.5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875063"/>
              </p:ext>
            </p:extLst>
          </p:nvPr>
        </p:nvGraphicFramePr>
        <p:xfrm>
          <a:off x="353568" y="1662937"/>
          <a:ext cx="9290682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902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 marR="1206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MERCADOS,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TIANGUIS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ESPACIOS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ABIERTOS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80" dirty="0">
                          <a:latin typeface="Verdana"/>
                          <a:cs typeface="Verdana"/>
                        </a:rPr>
                        <a:t>L.A.E.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JUAN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MARTIN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NÚNEZ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MORÁN/DIRECTOR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MERCADOS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TIANGUIS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ESPACIOS</a:t>
                      </a:r>
                      <a:r>
                        <a:rPr sz="700" b="1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ABIERTOS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NIÑOS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HEROES 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360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38-37-03-46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/48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10-57-62-02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7346-7340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juan.nuñez@tlaquepaque.gob.mx</a:t>
                      </a:r>
                      <a:r>
                        <a:rPr sz="800" b="1" spc="-45" dirty="0">
                          <a:latin typeface="Verdana"/>
                          <a:cs typeface="Verdana"/>
                          <a:hlinkClick r:id="rId2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  <a:hlinkClick r:id="rId3"/>
                        </a:rPr>
                        <a:t>juanmartin.nuñez@tlaquepaque.gob.mx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12065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1S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4S PROMOCIÓN ECONOMICA Y TURISMO, 2C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 ASUNTOS JURIDICOS, 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137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3898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85" dirty="0">
                          <a:latin typeface="Verdana"/>
                          <a:cs typeface="Verdana"/>
                        </a:rPr>
                        <a:t>1S.IV.1 ADJUDICACIÓN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85" dirty="0">
                          <a:latin typeface="Verdana"/>
                          <a:cs typeface="Verdana"/>
                        </a:rPr>
                        <a:t>1S.IV.2 CAMBIO DE GIRO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85" dirty="0">
                          <a:latin typeface="Verdana"/>
                          <a:cs typeface="Verdana"/>
                        </a:rPr>
                        <a:t>1S.IV.3 EXPEDIENTE</a:t>
                      </a:r>
                      <a:r>
                        <a:rPr lang="es-MX" sz="800" spc="-85" baseline="0" dirty="0">
                          <a:latin typeface="Verdana"/>
                          <a:cs typeface="Verdana"/>
                        </a:rPr>
                        <a:t> DE COMERCIANTE, ESPACIOS ABIERTOS</a:t>
                      </a:r>
                      <a:endParaRPr lang="es-MX" sz="800" spc="-85" dirty="0">
                        <a:latin typeface="Verdana"/>
                        <a:cs typeface="Verdana"/>
                      </a:endParaRP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85" dirty="0">
                          <a:latin typeface="Verdana"/>
                          <a:cs typeface="Verdana"/>
                        </a:rPr>
                        <a:t>1S.IV.5 PADRÓN DE COMERCIANTE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85" dirty="0">
                          <a:latin typeface="Verdana"/>
                          <a:cs typeface="Verdana"/>
                        </a:rPr>
                        <a:t>1S.IV.7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TRASPASO 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ENTRE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PARTIULARES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4S.VII.5 PERMISO PROVISIONAL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2C.11 DEVOLUCIÓN DE OBJETOS Y VEHÍCULOS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2C.23 MEDIOS ALTERNATIVOS DE SOLUCIÓN DE                           CONTROVERSIA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2015-2017</a:t>
                      </a:r>
                    </a:p>
                    <a:p>
                      <a:pPr marL="0" marR="38100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2015-2017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2009, 2011,</a:t>
                      </a:r>
                      <a:r>
                        <a:rPr sz="8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2014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.15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.15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.20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ML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.55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 marR="12065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35379"/>
              </p:ext>
            </p:extLst>
          </p:nvPr>
        </p:nvGraphicFramePr>
        <p:xfrm>
          <a:off x="353568" y="1662937"/>
          <a:ext cx="9272901" cy="51088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66560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PRESIDENCIA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DIRECCIÓN 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ATENCIÓN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CIUDADANA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L.IC.</a:t>
                      </a:r>
                      <a:r>
                        <a:rPr lang="es-MX" sz="700" b="1" spc="-95" baseline="0" dirty="0" smtClean="0">
                          <a:latin typeface="Verdana"/>
                          <a:cs typeface="Verdana"/>
                        </a:rPr>
                        <a:t> VERONICA  LEAÑO GONZALEZ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/ATENCIÓN</a:t>
                      </a:r>
                      <a:r>
                        <a:rPr sz="700" b="1" spc="-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0" dirty="0">
                          <a:latin typeface="Verdana"/>
                          <a:cs typeface="Verdana"/>
                        </a:rPr>
                        <a:t>CIUDADANA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949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-38-08-08 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/ 33-38-38-44-33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6038/6039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0" dirty="0" err="1" smtClean="0">
                          <a:latin typeface="Verdana"/>
                          <a:cs typeface="Verdana"/>
                          <a:hlinkClick r:id="rId2"/>
                        </a:rPr>
                        <a:t>vero.gonzalez</a:t>
                      </a:r>
                      <a:r>
                        <a:rPr sz="800" b="1" spc="-70" dirty="0" smtClean="0">
                          <a:latin typeface="Verdana"/>
                          <a:cs typeface="Verdana"/>
                          <a:hlinkClick r:id="rId2"/>
                        </a:rPr>
                        <a:t>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10C.I.1 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QUEJAS Y SUGERENCIAS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10C.I.2 REPORTE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2001-2009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.5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1.5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280470"/>
              </p:ext>
            </p:extLst>
          </p:nvPr>
        </p:nvGraphicFramePr>
        <p:xfrm>
          <a:off x="353568" y="1662937"/>
          <a:ext cx="9290682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902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 marR="1206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MERCADOS,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TIANGUIS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ESPACIOS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ABIERTOS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C.</a:t>
                      </a:r>
                      <a:r>
                        <a:rPr lang="es-MX" sz="700" b="1" spc="-80" baseline="0" dirty="0" smtClean="0">
                          <a:latin typeface="Verdana"/>
                          <a:cs typeface="Verdana"/>
                        </a:rPr>
                        <a:t> BEATRIS EUGENIA ZORRILLA ROJAS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MERCADOS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TIANGUIS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ESPACIOS</a:t>
                      </a:r>
                      <a:r>
                        <a:rPr sz="700" b="1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ABIERTOS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NIÑOS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HEROES 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360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 smtClean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38-37-03-46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/48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10-57-62-02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7346-7340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0" dirty="0" err="1" smtClean="0">
                          <a:latin typeface="Verdana"/>
                          <a:cs typeface="Verdana"/>
                          <a:hlinkClick r:id="rId2"/>
                        </a:rPr>
                        <a:t>mercados.tlaquepaque</a:t>
                      </a:r>
                      <a:r>
                        <a:rPr sz="800" b="1" spc="-70" dirty="0" smtClean="0">
                          <a:latin typeface="Verdana"/>
                          <a:cs typeface="Verdana"/>
                          <a:hlinkClick r:id="rId2"/>
                        </a:rPr>
                        <a:t>@</a:t>
                      </a:r>
                      <a:r>
                        <a:rPr lang="es-MX" sz="800" b="1" spc="-70" dirty="0" err="1" smtClean="0">
                          <a:latin typeface="Verdana"/>
                          <a:cs typeface="Verdana"/>
                          <a:hlinkClick r:id="rId2"/>
                        </a:rPr>
                        <a:t>outlook</a:t>
                      </a:r>
                      <a:r>
                        <a:rPr sz="800" b="1" spc="-70" dirty="0" smtClean="0">
                          <a:latin typeface="Verdana"/>
                          <a:cs typeface="Verdana"/>
                          <a:hlinkClick r:id="rId2"/>
                        </a:rPr>
                        <a:t>.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2"/>
                        </a:rPr>
                        <a:t>es</a:t>
                      </a:r>
                      <a:r>
                        <a:rPr sz="800" b="1" spc="-45" dirty="0" smtClean="0">
                          <a:latin typeface="Verdana"/>
                          <a:cs typeface="Verdana"/>
                          <a:hlinkClick r:id="rId2"/>
                        </a:rPr>
                        <a:t>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6013">
                <a:tc gridSpan="6"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 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5C RECURSOS FINANCIEROS, 6C RECURSOS MATERIALES, 7C SERVICIOS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 GENERALES, 9C  COMUNICACIÓN SOCIAL Y RELACIONES INSTITUCIONALES,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SEGUIMIENTO, 11C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 PLANEACIÓN, INFORMACIÓN, EVALUACIÓN Y POLITICAS, 12C TRANSPARENCIA Y ACCESO A LA INFORMACIÓN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137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3898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5C.I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INGRESOS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5C.II.7 TRANSFERENCIAS, ASIGNACIONES,</a:t>
                      </a:r>
                      <a:r>
                        <a:rPr lang="es-MX" sz="800" spc="-75" baseline="0" dirty="0">
                          <a:latin typeface="Verdana"/>
                          <a:cs typeface="Verdana"/>
                        </a:rPr>
                        <a:t> SUBSIDIOS Y                    OTROS DEPOSITOS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6C.1 ADMINISTRACIÓN DE ADQUISICIONES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7C.3 MANTENIMIENTO Y REPARACIÓN DE VEHICULOS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9C.1 ACTIVIDAD INTERINSTITUCIONAL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10C.I.1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QUEJAS Y SUGERENCIAS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10C.2.2 MERCADOS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10C.3 GESTION DE SERVICIOS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11C.5 INFORME DE ACTIVIDADES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L="0" marR="38100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2007-2014,</a:t>
                      </a:r>
                      <a:r>
                        <a:rPr lang="es-MX" sz="800" spc="-75" baseline="0" dirty="0">
                          <a:latin typeface="Verdana"/>
                          <a:cs typeface="Verdana"/>
                        </a:rPr>
                        <a:t> 2016-2017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2.75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.3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.10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 marR="12065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33340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07605"/>
              </p:ext>
            </p:extLst>
          </p:nvPr>
        </p:nvGraphicFramePr>
        <p:xfrm>
          <a:off x="353568" y="1662937"/>
          <a:ext cx="9290682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902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43710" marR="1206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SECRETARÍA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MERCADOS,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TIANGUIS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ESPACIOS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ABIERTOS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c.</a:t>
                      </a:r>
                      <a:r>
                        <a:rPr lang="es-MX" sz="700" b="1" spc="-80" baseline="0" dirty="0" smtClean="0">
                          <a:latin typeface="Verdana"/>
                          <a:cs typeface="Verdana"/>
                        </a:rPr>
                        <a:t> BEATRIS EUGENIA ZORRILLA ROJAS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MERCADOS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TIANGUIS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ESPACIOS</a:t>
                      </a:r>
                      <a:r>
                        <a:rPr sz="700" b="1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ABIERTOS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NIÑOS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HEROES 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360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 smtClean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38-37-03-46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/48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10-57-62-02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7346-7340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0" dirty="0" err="1" smtClean="0">
                          <a:latin typeface="Verdana"/>
                          <a:cs typeface="Verdana"/>
                        </a:rPr>
                        <a:t>mercadostlaquepaque</a:t>
                      </a:r>
                      <a:r>
                        <a:rPr sz="800" b="1" spc="-70" dirty="0" smtClean="0">
                          <a:latin typeface="Verdana"/>
                          <a:cs typeface="Verdana"/>
                        </a:rPr>
                        <a:t>@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</a:rPr>
                        <a:t>outlook.es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12065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12C </a:t>
                      </a:r>
                      <a:r>
                        <a:rPr lang="es-MX" sz="800" b="1" spc="-135" baseline="0" dirty="0">
                          <a:latin typeface="Verdana"/>
                          <a:cs typeface="Verdana"/>
                        </a:rPr>
                        <a:t> TRANSPARENCIA Y ACCESO A LA INFORMACION, 14C  EDUCACIÓN, CULTURA  Y DEPORTE, 17C PROTECCION CIVIL Y BOMBEROS</a:t>
                      </a: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137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3898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12C.2 PORTAL DE TRANSPARENCIA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12C.4 SOLICITUD DE INFORMACIÓN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14C.2 JUDEA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14C.3 FERIA DE SAN PEDRO TLAQUEPAQUE 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17C.2 PERMISO DE QUEMA DE PIROTECNIA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17C.1.1 INSPECCIONES DE RIESGO</a:t>
                      </a:r>
                    </a:p>
                    <a:p>
                      <a:pPr marL="73025" marR="12065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17C.1.2 DICTAMINACIÓN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DE RIESGOS 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2017-2017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R="3810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.3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.3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 marR="12065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65013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549627"/>
              </p:ext>
            </p:extLst>
          </p:nvPr>
        </p:nvGraphicFramePr>
        <p:xfrm>
          <a:off x="353568" y="1662937"/>
          <a:ext cx="9346561" cy="5197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840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5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INTEGRAL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CIUDAD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DEL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MEDIO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AMBIENTE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97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ROBERTO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BALTAZAR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ROMÁN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MEDIO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AMBIENTE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ADMINISTRATIVA </a:t>
                      </a:r>
                      <a:r>
                        <a:rPr lang="es-MX" sz="800" b="1" spc="-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 smtClean="0">
                          <a:latin typeface="Verdana"/>
                          <a:cs typeface="Verdana"/>
                        </a:rPr>
                        <a:t>PILA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SECA LOCAL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329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6633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35-62-70-11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2212-10-11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roberto.baltazar@tlaquepaque.g</a:t>
                      </a:r>
                      <a:r>
                        <a:rPr sz="800" b="1" spc="-5" dirty="0">
                          <a:latin typeface="Verdana"/>
                          <a:cs typeface="Verdana"/>
                        </a:rPr>
                        <a:t>ob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01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4953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156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622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6486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120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2004-2012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marR="1206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12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3267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3267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3267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392605"/>
              </p:ext>
            </p:extLst>
          </p:nvPr>
        </p:nvGraphicFramePr>
        <p:xfrm>
          <a:off x="353568" y="1662937"/>
          <a:ext cx="9309731" cy="5275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1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5264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986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INTEGRAL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CIUDAD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DEPARTAMENTO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DICTAMINACIÓN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PROTECCIÓN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AMBIENTAL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69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8352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0930">
                <a:tc gridSpan="2">
                  <a:txBody>
                    <a:bodyPr/>
                    <a:lstStyle/>
                    <a:p>
                      <a:pPr marL="43815" marR="344805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LIC, 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JONATHAN OMAR MENDOZA OROZCO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/JEFE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DEPARTAMENTO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DICTAMINACION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PROTECCION 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AMBIENTAL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ADMINISTRATIVA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PILA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SECA LOCAL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1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418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403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33-35-62-70-14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2210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70" dirty="0" err="1">
                          <a:latin typeface="Verdana"/>
                          <a:cs typeface="Verdana"/>
                        </a:rPr>
                        <a:t>mendoza.ozco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@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gmail.com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285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86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172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8698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5254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0173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2S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OBRAS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PÚBLICAS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IMPACTO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AMBIENTAL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462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80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2S.1.8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DICTAMINACIÓN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IMPACTO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AMBIENTAL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1995-2015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17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01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12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8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6086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15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162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672154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MUNICIPALES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PARQUES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JARDÍNES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60" dirty="0">
                          <a:latin typeface="Verdana"/>
                          <a:cs typeface="Verdana"/>
                        </a:rPr>
                        <a:t>OSCAR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ERNESTO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SÁNCHEZ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HERNÁNDEZ/DIRECTOR DE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PARQUES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JARDINES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ADMINISTRATIVA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PILA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SECA LOCAL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8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oscar.sanchez@tlaquepaque.gob.mx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35-62-70-10 Ext.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2219/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2220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3580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80606" y="58900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92797" y="5896102"/>
            <a:ext cx="2734310" cy="0"/>
          </a:xfrm>
          <a:custGeom>
            <a:avLst/>
            <a:gdLst/>
            <a:ahLst/>
            <a:cxnLst/>
            <a:rect l="l" t="t" r="r" b="b"/>
            <a:pathLst>
              <a:path w="2734309">
                <a:moveTo>
                  <a:pt x="0" y="0"/>
                </a:moveTo>
                <a:lnTo>
                  <a:pt x="273430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74161"/>
              </p:ext>
            </p:extLst>
          </p:nvPr>
        </p:nvGraphicFramePr>
        <p:xfrm>
          <a:off x="353568" y="1662937"/>
          <a:ext cx="9272901" cy="5236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284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TESORERÍA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65" dirty="0">
                          <a:latin typeface="Verdana"/>
                          <a:cs typeface="Verdana"/>
                        </a:rPr>
                        <a:t>                                                                                                                                         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INGRESOS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75" dirty="0">
                          <a:latin typeface="Verdana"/>
                          <a:cs typeface="Verdana"/>
                        </a:rPr>
                        <a:t>LCP.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JOSÉ GUILLERMO AMEZCUA ROSAS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INGRESOS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MORELOS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</a:t>
                      </a:r>
                      <a:r>
                        <a:rPr sz="800" b="1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227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31-24-42-27 Ext.</a:t>
                      </a:r>
                      <a:r>
                        <a:rPr sz="800" b="1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4209/4210/4227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5C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FINANCIEROS,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545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lang="es-MX" sz="800" b="1" spc="-14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6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2C.7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CONVENIO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5" dirty="0">
                          <a:latin typeface="Verdana"/>
                          <a:cs typeface="Verdana"/>
                        </a:rPr>
                        <a:t>PAGO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2C.9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DESCUENTO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2C.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11.2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DEVOLUCIÓN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ECONÓMICA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2C.17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AMPARO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2C.17.1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2C.19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PRESCRIPCIÓN</a:t>
                      </a:r>
                      <a:endParaRPr lang="es-MX" sz="800" spc="-4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5C.I.4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10" dirty="0">
                          <a:latin typeface="Verdana"/>
                          <a:cs typeface="Verdana"/>
                        </a:rPr>
                        <a:t>RECAUDACIÓN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6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2007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2005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1992-2016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1992-2014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1992-2014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1992-2016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0" marR="46863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1998-2016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0" marR="46863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1992-2014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6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4.5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1.15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6.55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0.5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.20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6.55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222.5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1.60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2211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4454">
                <a:tc vMerge="1">
                  <a:txBody>
                    <a:bodyPr/>
                    <a:lstStyle/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68630" algn="ctr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8445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635" algn="ctr">
                        <a:lnSpc>
                          <a:spcPts val="795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70878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862498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10185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1018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10185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95195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6552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6552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6552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58491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337160"/>
              </p:ext>
            </p:extLst>
          </p:nvPr>
        </p:nvGraphicFramePr>
        <p:xfrm>
          <a:off x="353568" y="1662937"/>
          <a:ext cx="9272901" cy="533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9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728470">
                        <a:lnSpc>
                          <a:spcPts val="930"/>
                        </a:lnSpc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TESORERÍA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1947545" marR="1722120" indent="-3175" algn="ctr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ESTACIONAMIENTOS 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ESTACIONÓMETROS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43815">
                        <a:lnSpc>
                          <a:spcPts val="790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C. ALFONSO MONTES PONCE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/ESTACIONAMIENTOS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ESTACIONÓMETROS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ADMINISTRATIVA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PILA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SECA LOCAL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0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33-15-78-04-71    33-35-62-70- 15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2215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5" dirty="0" err="1">
                          <a:latin typeface="Verdana"/>
                          <a:cs typeface="Verdana"/>
                          <a:hlinkClick r:id="rId3"/>
                        </a:rPr>
                        <a:t>alfonso.montes</a:t>
                      </a:r>
                      <a:r>
                        <a:rPr sz="800" b="1" spc="-65" dirty="0">
                          <a:latin typeface="Verdana"/>
                          <a:cs typeface="Verdana"/>
                          <a:hlinkClick r:id="rId3"/>
                        </a:rPr>
                        <a:t>@tlaquepaque.gob.m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6013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 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1S 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2S OBRAS 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PÚBLICAS  E 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IMPACTO AMBIENTAL, 1C  LEGISLACIÓN, 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JURÍDICOS,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5C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FINANCIEROS, 6C </a:t>
                      </a: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 RECURSOS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MATERIALES,                        </a:t>
                      </a: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7C 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SERVICIOS GENERALES,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13181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95" dirty="0">
                          <a:latin typeface="Verdana"/>
                          <a:cs typeface="Verdana"/>
                        </a:rPr>
                        <a:t>1S.IX.1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INFRACCIÓN</a:t>
                      </a:r>
                      <a:endParaRPr lang="es-MX" sz="800" spc="-2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spc="-20" dirty="0">
                          <a:latin typeface="Verdana"/>
                          <a:cs typeface="Verdana"/>
                        </a:rPr>
                        <a:t>2S.1.6 ESTACIONAMIENTOS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spc="-20" dirty="0">
                          <a:latin typeface="Verdana"/>
                          <a:cs typeface="Verdana"/>
                        </a:rPr>
                        <a:t>1C.1REGLAMENTO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spc="-20" dirty="0">
                          <a:latin typeface="Verdana"/>
                          <a:cs typeface="Verdana"/>
                        </a:rPr>
                        <a:t>1C.2 ACUERDO DE CABILDO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2C.9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DESCUENTO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45" dirty="0">
                          <a:latin typeface="Verdana"/>
                          <a:cs typeface="Verdana"/>
                        </a:rPr>
                        <a:t>5C.I.4 RECAUDACIÓN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5C.I.4.3 </a:t>
                      </a:r>
                      <a:r>
                        <a:rPr lang="es-MX" sz="800" spc="-10" dirty="0">
                          <a:latin typeface="Verdana"/>
                          <a:cs typeface="Verdana"/>
                        </a:rPr>
                        <a:t>RECAUDACIÓN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DERECHOS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6C.1 ADMINISTRACIÓN DE ADQUISICIONES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7C.4 PROVISIÓN DE MATERIAL DE LIMPIEZA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2002-2015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 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2004-2015, 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2004-2015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2004-2015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7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.05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2293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2293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1.26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2293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2293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62293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3.35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2293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2293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62293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2293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2.45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10185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1018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10185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95195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6552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6552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6552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58491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804399"/>
              </p:ext>
            </p:extLst>
          </p:nvPr>
        </p:nvGraphicFramePr>
        <p:xfrm>
          <a:off x="353568" y="1662937"/>
          <a:ext cx="9272901" cy="52806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9663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9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728470">
                        <a:lnSpc>
                          <a:spcPts val="930"/>
                        </a:lnSpc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TESORERÍA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 smtClean="0">
                          <a:latin typeface="Verdana"/>
                          <a:cs typeface="Verdana"/>
                        </a:rPr>
                        <a:t>MUNICIPA</a:t>
                      </a:r>
                      <a:r>
                        <a:rPr lang="es-MX" sz="800" b="1" spc="-114" dirty="0" smtClean="0">
                          <a:latin typeface="Verdana"/>
                          <a:cs typeface="Verdana"/>
                        </a:rPr>
                        <a:t>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1947545" marR="1722120" indent="-3175" algn="l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sz="800" b="1" spc="-105" dirty="0" smtClean="0">
                          <a:latin typeface="Verdana"/>
                          <a:cs typeface="Verdana"/>
                        </a:rPr>
                        <a:t>ESTACIONAMIENTOS</a:t>
                      </a:r>
                      <a:r>
                        <a:rPr lang="es-MX" sz="800" b="1" spc="-105" dirty="0" smtClean="0">
                          <a:latin typeface="Verdana"/>
                          <a:cs typeface="Verdana"/>
                        </a:rPr>
                        <a:t> Y</a:t>
                      </a:r>
                      <a:r>
                        <a:rPr sz="800" b="1" spc="-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ESTACIONÓMETROS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820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43815">
                        <a:lnSpc>
                          <a:spcPts val="790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C. ALFONSO MONTES PONCE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IC./ESTACIONAMIENTOS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ESTACIONÓMETROS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ADMINISTRATIVA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PILA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SECA LOCAL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889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33-15-78-04-71   33-35-62-70-15 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2215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5" dirty="0" err="1">
                          <a:latin typeface="Verdana"/>
                          <a:cs typeface="Verdana"/>
                          <a:hlinkClick r:id="rId3"/>
                        </a:rPr>
                        <a:t>alfonso.montes</a:t>
                      </a:r>
                      <a:r>
                        <a:rPr sz="800" b="1" spc="-65" dirty="0" smtClean="0">
                          <a:latin typeface="Verdana"/>
                          <a:cs typeface="Verdana"/>
                          <a:hlinkClick r:id="rId3"/>
                        </a:rPr>
                        <a:t>@</a:t>
                      </a:r>
                      <a:r>
                        <a:rPr sz="800" b="1" spc="-65" dirty="0" err="1" smtClean="0">
                          <a:latin typeface="Verdana"/>
                          <a:cs typeface="Verdana"/>
                          <a:hlinkClick r:id="rId3"/>
                        </a:rPr>
                        <a:t>tlaquepaque.gob.m</a:t>
                      </a:r>
                      <a:r>
                        <a:rPr lang="es-MX" sz="800" b="1" spc="-65" dirty="0" smtClean="0">
                          <a:latin typeface="Verdana"/>
                          <a:cs typeface="Verdana"/>
                        </a:rPr>
                        <a:t>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606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SEGUIMIENTO,  11C 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PLANEACIÓN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INFORMACIÓN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EVALUACIÓN Y POLÍTICAS,  12C TRANSPARENCIA Y ACCESO A LA INFORMACIÓN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10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0444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3181">
                <a:tc rowSpan="2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10C.1 INSPECCION Y VIGILANCIA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10C.3 GESTIÓN DE SERVICIOS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11C.5 INFORMES DE ACTIVIDADES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12C.4 SOLICITUD DE INFORMACIÓN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78596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079949"/>
              </p:ext>
            </p:extLst>
          </p:nvPr>
        </p:nvGraphicFramePr>
        <p:xfrm>
          <a:off x="353568" y="1662937"/>
          <a:ext cx="9272901" cy="5194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658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284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TESORERÍA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OFICINA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APREMIOS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.A.E 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SERGIO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RAFAEL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GONZÁLEZ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MÉNDEZ/OFICINA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APREMIOS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CALLE FLORIDA # 71 COL. 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spc="-45" dirty="0" smtClean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: </a:t>
                      </a:r>
                      <a:r>
                        <a:rPr lang="es-MX" sz="800" b="1" spc="-100" dirty="0" smtClean="0">
                          <a:latin typeface="Verdana"/>
                          <a:cs typeface="Verdana"/>
                        </a:rPr>
                        <a:t>33-10-57- </a:t>
                      </a: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62-20  </a:t>
                      </a:r>
                      <a:r>
                        <a:rPr lang="es-MX" sz="800" b="1" spc="-80" dirty="0" smtClean="0">
                          <a:latin typeface="Verdana"/>
                          <a:cs typeface="Verdana"/>
                        </a:rPr>
                        <a:t>ext.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6220/6237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O:</a:t>
                      </a:r>
                      <a:r>
                        <a:rPr lang="es-MX" sz="800" spc="-30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baseline="0" dirty="0" smtClean="0">
                          <a:latin typeface="Verdana"/>
                          <a:cs typeface="Verdana"/>
                        </a:rPr>
                        <a:t>checomelena28@gmail.com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407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8088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 smtClean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1998-2012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2153920"/>
          </a:xfrm>
          <a:custGeom>
            <a:avLst/>
            <a:gdLst/>
            <a:ahLst/>
            <a:cxnLst/>
            <a:rect l="l" t="t" r="r" b="b"/>
            <a:pathLst>
              <a:path h="2153920">
                <a:moveTo>
                  <a:pt x="0" y="0"/>
                </a:moveTo>
                <a:lnTo>
                  <a:pt x="0" y="215379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2153920"/>
          </a:xfrm>
          <a:custGeom>
            <a:avLst/>
            <a:gdLst/>
            <a:ahLst/>
            <a:cxnLst/>
            <a:rect l="l" t="t" r="r" b="b"/>
            <a:pathLst>
              <a:path h="2153920">
                <a:moveTo>
                  <a:pt x="0" y="0"/>
                </a:moveTo>
                <a:lnTo>
                  <a:pt x="0" y="215379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2153920"/>
          </a:xfrm>
          <a:custGeom>
            <a:avLst/>
            <a:gdLst/>
            <a:ahLst/>
            <a:cxnLst/>
            <a:rect l="l" t="t" r="r" b="b"/>
            <a:pathLst>
              <a:path h="2153920">
                <a:moveTo>
                  <a:pt x="0" y="0"/>
                </a:moveTo>
                <a:lnTo>
                  <a:pt x="0" y="215379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129273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129273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12317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129273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243834"/>
              </p:ext>
            </p:extLst>
          </p:nvPr>
        </p:nvGraphicFramePr>
        <p:xfrm>
          <a:off x="353568" y="1662937"/>
          <a:ext cx="9419586" cy="54110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0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7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4889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284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TESORERÍA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717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CATASTRO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4889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80" dirty="0">
                          <a:latin typeface="Verdana"/>
                          <a:cs typeface="Verdana"/>
                        </a:rPr>
                        <a:t>ING.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IGNACIO AVALOS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ABUNDIS/DIRECTOR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CATASTRO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FLORIDA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 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188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488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33-38-37-93-84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dirty="0">
                          <a:latin typeface="Verdana"/>
                          <a:cs typeface="Verdana"/>
                          <a:hlinkClick r:id="rId3"/>
                        </a:rPr>
                        <a:t>i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3"/>
                        </a:rPr>
                        <a:t>gnacio</a:t>
                      </a:r>
                      <a:r>
                        <a:rPr sz="800" b="1" spc="-15" dirty="0">
                          <a:latin typeface="Verdana"/>
                          <a:cs typeface="Verdana"/>
                          <a:hlinkClick r:id="rId3"/>
                        </a:rPr>
                        <a:t>a</a:t>
                      </a:r>
                      <a:r>
                        <a:rPr sz="800" b="1" dirty="0">
                          <a:latin typeface="Verdana"/>
                          <a:cs typeface="Verdana"/>
                          <a:hlinkClick r:id="rId3"/>
                        </a:rPr>
                        <a:t>v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3"/>
                        </a:rPr>
                        <a:t>a</a:t>
                      </a:r>
                      <a:r>
                        <a:rPr sz="800" b="1" dirty="0">
                          <a:latin typeface="Verdana"/>
                          <a:cs typeface="Verdana"/>
                          <a:hlinkClick r:id="rId3"/>
                        </a:rPr>
                        <a:t>lo</a:t>
                      </a:r>
                      <a:r>
                        <a:rPr sz="800" b="1" spc="-10" dirty="0">
                          <a:latin typeface="Verdana"/>
                          <a:cs typeface="Verdana"/>
                          <a:hlinkClick r:id="rId3"/>
                        </a:rPr>
                        <a:t>s</a:t>
                      </a:r>
                      <a:r>
                        <a:rPr sz="800" b="1" dirty="0">
                          <a:latin typeface="Verdana"/>
                          <a:cs typeface="Verdana"/>
                          <a:hlinkClick r:id="rId3"/>
                        </a:rPr>
                        <a:t>@tl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3"/>
                        </a:rPr>
                        <a:t>aq</a:t>
                      </a:r>
                      <a:r>
                        <a:rPr sz="800" b="1" spc="-15" dirty="0">
                          <a:latin typeface="Verdana"/>
                          <a:cs typeface="Verdana"/>
                          <a:hlinkClick r:id="rId3"/>
                        </a:rPr>
                        <a:t>u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3"/>
                        </a:rPr>
                        <a:t>epaque.</a:t>
                      </a:r>
                      <a:r>
                        <a:rPr sz="800" b="1" spc="-15" dirty="0">
                          <a:latin typeface="Verdana"/>
                          <a:cs typeface="Verdana"/>
                          <a:hlinkClick r:id="rId3"/>
                        </a:rPr>
                        <a:t>g</a:t>
                      </a:r>
                      <a:r>
                        <a:rPr sz="800" b="1" spc="-5" dirty="0">
                          <a:latin typeface="Verdana"/>
                          <a:cs typeface="Verdana"/>
                          <a:hlinkClick r:id="rId3"/>
                        </a:rPr>
                        <a:t>ob</a:t>
                      </a:r>
                      <a:r>
                        <a:rPr sz="800" b="1" spc="-5" dirty="0">
                          <a:latin typeface="Verdana"/>
                          <a:cs typeface="Verdana"/>
                        </a:rPr>
                        <a:t>.m</a:t>
                      </a:r>
                      <a:r>
                        <a:rPr sz="800" b="1" dirty="0">
                          <a:latin typeface="Verdana"/>
                          <a:cs typeface="Verdana"/>
                        </a:rPr>
                        <a:t>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5334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8318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4608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5S 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 smtClean="0">
                          <a:latin typeface="Verdana"/>
                          <a:cs typeface="Verdana"/>
                        </a:rPr>
                        <a:t>CATASTRO</a:t>
                      </a:r>
                      <a:r>
                        <a:rPr sz="8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5C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FINANCIEROS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7059">
                <a:tc>
                  <a:txBody>
                    <a:bodyPr/>
                    <a:lstStyle/>
                    <a:p>
                      <a:pPr marR="57086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5">
                  <a:txBody>
                    <a:bodyPr/>
                    <a:lstStyle/>
                    <a:p>
                      <a:pPr marL="3175" marR="4889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540" marR="4889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40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3810" marR="48895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0240" marR="488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 marR="48895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13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 marR="488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49118">
                <a:tc rowSpan="5">
                  <a:txBody>
                    <a:bodyPr/>
                    <a:lstStyle/>
                    <a:p>
                      <a:pPr marL="43815" marR="1043940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sz="800" spc="-100" dirty="0">
                          <a:latin typeface="Verdana"/>
                          <a:cs typeface="Verdana"/>
                        </a:rPr>
                        <a:t>5S.I.1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REGISTRO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BIEN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INMUEBLE,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ANOTACIÓN 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CATASTRAL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43815" marR="838835" indent="28575">
                        <a:lnSpc>
                          <a:spcPts val="980"/>
                        </a:lnSpc>
                        <a:spcBef>
                          <a:spcPts val="25"/>
                        </a:spcBef>
                      </a:pPr>
                      <a:r>
                        <a:rPr sz="800" spc="-100" dirty="0">
                          <a:latin typeface="Verdana"/>
                          <a:cs typeface="Verdana"/>
                        </a:rPr>
                        <a:t>5S.I.1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REGISTRO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BIEN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INMUEBLE,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COMPROBANTES 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CATASTRALES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43815" marR="106045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sz="800" spc="-100" dirty="0">
                          <a:latin typeface="Verdana"/>
                          <a:cs typeface="Verdana"/>
                        </a:rPr>
                        <a:t>5S.I.1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REGISTRO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BIEN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INMUEBLE, TARJETAS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 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CUENTAS</a:t>
                      </a:r>
                      <a:endParaRPr lang="es-MX" sz="800" spc="-50" dirty="0">
                        <a:latin typeface="Verdana"/>
                        <a:cs typeface="Verdana"/>
                      </a:endParaRPr>
                    </a:p>
                    <a:p>
                      <a:pPr marL="43815" marR="1060450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5C.I.4 </a:t>
                      </a:r>
                      <a:r>
                        <a:rPr lang="es-MX" sz="800" spc="-10" dirty="0">
                          <a:latin typeface="Verdana"/>
                          <a:cs typeface="Verdana"/>
                        </a:rPr>
                        <a:t>RECAUDACIÓN</a:t>
                      </a:r>
                      <a:r>
                        <a:rPr lang="es-MX"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CATASTRO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815" marR="106045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1954-1995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1974-1992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1995-2000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2540" marR="4889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47086">
                <a:tc vMerge="1">
                  <a:txBody>
                    <a:bodyPr/>
                    <a:lstStyle/>
                    <a:p>
                      <a:pPr marL="43815" marR="838835" indent="28575">
                        <a:lnSpc>
                          <a:spcPts val="980"/>
                        </a:lnSpc>
                        <a:spcBef>
                          <a:spcPts val="2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marR="48895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6778">
                <a:tc vMerge="1">
                  <a:txBody>
                    <a:bodyPr/>
                    <a:lstStyle/>
                    <a:p>
                      <a:pPr marL="43815" marR="106045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 marR="488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2665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8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217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608437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66560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PRESIDENCIA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717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OFICIALÍA 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5" dirty="0" smtClean="0">
                          <a:latin typeface="Verdana"/>
                          <a:cs typeface="Verdana"/>
                        </a:rPr>
                        <a:t>PARTES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MARTHA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LETICIA </a:t>
                      </a:r>
                      <a:r>
                        <a:rPr lang="es-MX" sz="7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5" dirty="0" smtClean="0">
                          <a:latin typeface="Verdana"/>
                          <a:cs typeface="Verdana"/>
                        </a:rPr>
                        <a:t>MENDOZA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NAPOLES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OFICIALIA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5" dirty="0">
                          <a:latin typeface="Verdana"/>
                          <a:cs typeface="Verdana"/>
                        </a:rPr>
                        <a:t>PARTES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10-57-60-41 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6041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5" dirty="0" smtClean="0">
                          <a:latin typeface="Verdana"/>
                          <a:cs typeface="Verdana"/>
                          <a:hlinkClick r:id="rId2"/>
                        </a:rPr>
                        <a:t>marthaleticia.mendoza@tlaquepaque.gob.mx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23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73826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73826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73826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492694"/>
              </p:ext>
            </p:extLst>
          </p:nvPr>
        </p:nvGraphicFramePr>
        <p:xfrm>
          <a:off x="353568" y="1662937"/>
          <a:ext cx="9272901" cy="53139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284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TESORERÍA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EGRESOS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DAVID MENDOZA PÉREZ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EGRESOS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FLORIDA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188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33-38-52-04-71 EXT.0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  <a:hlinkClick r:id="rId3"/>
                        </a:rPr>
                        <a:t>davidmendoz9</a:t>
                      </a:r>
                      <a:r>
                        <a:rPr sz="800" b="1" spc="-70" dirty="0">
                          <a:latin typeface="Verdana"/>
                          <a:cs typeface="Verdana"/>
                          <a:hlinkClick r:id="rId3"/>
                        </a:rPr>
                        <a:t>@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hotmail.com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5C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FINANCIEROS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82880">
                <a:tc rowSpan="6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80" dirty="0">
                          <a:latin typeface="Verdana"/>
                          <a:cs typeface="Verdana"/>
                        </a:rPr>
                        <a:t>5C.II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EGRESOS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5C.II.1 </a:t>
                      </a:r>
                      <a:r>
                        <a:rPr sz="800" spc="-100" dirty="0">
                          <a:latin typeface="Verdana"/>
                          <a:cs typeface="Verdana"/>
                        </a:rPr>
                        <a:t>BIENES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MUEBLES,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INMUEBLES E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INTANGIBLES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5C.II.2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DEUDA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PÚBLICA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5C.II.3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INVERSIÓN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PÚBLICA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5C.II.4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MATERIALES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SUMINISTROS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5C.II.5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PERSONALES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875"/>
                        </a:lnSpc>
                        <a:spcBef>
                          <a:spcPts val="8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5C.II.6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GENERALES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43815" marR="76200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5C.II.7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TRANSFERENCIAS,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ASIGNACIONES, </a:t>
                      </a:r>
                      <a:r>
                        <a:rPr sz="800" spc="-100" dirty="0">
                          <a:latin typeface="Verdana"/>
                          <a:cs typeface="Verdana"/>
                        </a:rPr>
                        <a:t>SUBSIDIOS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OTRAS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AYUDAS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43815" marR="762000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10C.5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815" marR="76200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6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2001-2013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2007-2009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6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373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13.5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68401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530731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14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ts val="955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34874">
                <a:tc vMerge="1">
                  <a:txBody>
                    <a:bodyPr/>
                    <a:lstStyle/>
                    <a:p>
                      <a:pPr marL="73025">
                        <a:lnSpc>
                          <a:spcPts val="875"/>
                        </a:lnSpc>
                        <a:spcBef>
                          <a:spcPts val="8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608562">
                <a:tc vMerge="1">
                  <a:txBody>
                    <a:bodyPr/>
                    <a:lstStyle/>
                    <a:p>
                      <a:pPr marL="43815" marR="76200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10185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1018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10185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95195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6552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6552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6552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58491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76239"/>
              </p:ext>
            </p:extLst>
          </p:nvPr>
        </p:nvGraphicFramePr>
        <p:xfrm>
          <a:off x="353568" y="1662937"/>
          <a:ext cx="9272901" cy="53075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9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728470">
                        <a:lnSpc>
                          <a:spcPts val="930"/>
                        </a:lnSpc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TESORERÍA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237105" marR="1169670" indent="-846455" algn="l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          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CONTABILIDAD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Y GLOSA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HACENDARIA 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43815">
                        <a:lnSpc>
                          <a:spcPts val="790"/>
                        </a:lnSpc>
                        <a:spcBef>
                          <a:spcPts val="350"/>
                        </a:spcBef>
                      </a:pPr>
                      <a:r>
                        <a:rPr sz="700" b="1" spc="-70" dirty="0">
                          <a:latin typeface="Verdana"/>
                          <a:cs typeface="Verdana"/>
                        </a:rPr>
                        <a:t>L.</a:t>
                      </a:r>
                      <a:r>
                        <a:rPr lang="es-MX" sz="700" b="1" spc="-70" dirty="0">
                          <a:latin typeface="Verdana"/>
                          <a:cs typeface="Verdana"/>
                        </a:rPr>
                        <a:t>IC. CESAR AGUSTIN COETÉZ GARCÍA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CONTABILIDAD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700" b="1" spc="-60" dirty="0">
                          <a:latin typeface="Verdana"/>
                          <a:cs typeface="Verdana"/>
                        </a:rPr>
                        <a:t>GLOSA</a:t>
                      </a:r>
                      <a:r>
                        <a:rPr sz="7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HACENDARIA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MORELOS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 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227 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0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31-24-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42-01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4201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5C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FINANCIEROS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1450">
                <a:tc rowSpan="5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4C RECURSOS HUMANOS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4C.2 NÓMINA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5C.1.4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RECAUDACIÓN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80" dirty="0">
                          <a:latin typeface="Verdana"/>
                          <a:cs typeface="Verdana"/>
                        </a:rPr>
                        <a:t>5C.II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EGRESOS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5C.II.1 </a:t>
                      </a:r>
                      <a:r>
                        <a:rPr sz="800" spc="-100" dirty="0">
                          <a:latin typeface="Verdana"/>
                          <a:cs typeface="Verdana"/>
                        </a:rPr>
                        <a:t>BIENES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MUEBLES,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INMUEBLES E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INTANGIBLES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5C.II.2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DEUDA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PÚBLICA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5C.II.3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INVERSIÓN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PÚBLICA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5C.II.4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MATERIALES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SUMINISTROS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5C.II.5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PERSONALES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5C.II.6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GENERALES</a:t>
                      </a:r>
                      <a:endParaRPr lang="es-MX" sz="800" spc="-5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5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2015-201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2015-201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5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180.36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243.54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ML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102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100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423.9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baseline="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82879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686180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86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506454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819564"/>
              </p:ext>
            </p:extLst>
          </p:nvPr>
        </p:nvGraphicFramePr>
        <p:xfrm>
          <a:off x="353568" y="1662937"/>
          <a:ext cx="9272901" cy="523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284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TESORERÍA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marR="0" lvl="0" indent="0" algn="ctr" defTabSz="914400" eaLnBrk="1" fontAlgn="auto" latinLnBrk="0" hangingPunct="1">
                        <a:lnSpc>
                          <a:spcPts val="915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CONTABILIDAD Y GLOSA 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HACENDARIA  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 marR="0" lvl="0" indent="0" defTabSz="914400" eaLnBrk="1" fontAlgn="auto" latinLnBrk="0" hangingPunct="1">
                        <a:lnSpc>
                          <a:spcPts val="805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1" spc="-70" dirty="0">
                          <a:latin typeface="Verdana"/>
                          <a:cs typeface="Verdana"/>
                        </a:rPr>
                        <a:t>LIC. CESAR AGUSTIN CORTES GARCÍA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/DIRECTOR DE 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CONTABILIDAD </a:t>
                      </a:r>
                      <a:r>
                        <a:rPr lang="es-MX" sz="700" b="1" spc="-8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lang="es-MX" sz="700" b="1" spc="-60" dirty="0">
                          <a:latin typeface="Verdana"/>
                          <a:cs typeface="Verdana"/>
                        </a:rPr>
                        <a:t>GLOSA</a:t>
                      </a:r>
                      <a:r>
                        <a:rPr lang="es-MX" sz="700" b="1" spc="35" baseline="0" dirty="0">
                          <a:latin typeface="Verdana"/>
                          <a:cs typeface="Verdana"/>
                        </a:rPr>
                        <a:t> HACENDARIA</a:t>
                      </a:r>
                      <a:endParaRPr lang="es-MX"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marR="0" lvl="0" indent="0" algn="ctr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MORELOS </a:t>
                      </a:r>
                      <a:r>
                        <a:rPr lang="es-MX" sz="800" b="1" spc="-215" dirty="0">
                          <a:latin typeface="Verdana"/>
                          <a:cs typeface="Verdana"/>
                        </a:rPr>
                        <a:t>#   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227  </a:t>
                      </a:r>
                      <a:r>
                        <a:rPr lang="es-MX" sz="800" b="1" spc="-45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CENTRO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31-24-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42-01 </a:t>
                      </a:r>
                      <a:r>
                        <a:rPr lang="es-MX"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lang="es-MX" sz="800" b="1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4201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5C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FINANCIEROS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545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5C.II.7 TRANSFERENCIAS, ASIGNACIONES,                         SUBSIDIOS Y OTRAS AYUDAS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7.22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55260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626281"/>
              </p:ext>
            </p:extLst>
          </p:nvPr>
        </p:nvGraphicFramePr>
        <p:xfrm>
          <a:off x="353568" y="1662937"/>
          <a:ext cx="9272901" cy="523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284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TESORERÍA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PATRIMONIO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C. MIGUEL CARILLO GÓMEZ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PATRIMONIO</a:t>
                      </a:r>
                      <a:r>
                        <a:rPr sz="700" b="1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MUNICIPAL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ALLENDE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111 </a:t>
                      </a:r>
                      <a:r>
                        <a:rPr sz="800" b="1" spc="-145" dirty="0" smtClean="0">
                          <a:latin typeface="Verdana"/>
                          <a:cs typeface="Verdana"/>
                        </a:rPr>
                        <a:t>ENTRE</a:t>
                      </a:r>
                      <a:r>
                        <a:rPr lang="es-MX" sz="800" b="1" spc="-1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lang="es-MX" sz="800" b="1" spc="-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 smtClean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ROSALES 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45" dirty="0" smtClean="0">
                          <a:latin typeface="Verdana"/>
                          <a:cs typeface="Verdana"/>
                        </a:rPr>
                        <a:t>COL</a:t>
                      </a:r>
                      <a:r>
                        <a:rPr lang="es-MX" sz="800" b="1" spc="65" dirty="0" smtClean="0">
                          <a:latin typeface="Verdana"/>
                          <a:cs typeface="Verdana"/>
                        </a:rPr>
                        <a:t>.</a:t>
                      </a:r>
                      <a:r>
                        <a:rPr lang="es-MX" sz="800" b="1" spc="65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 smtClean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35-62-70-03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7003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0" dirty="0">
                          <a:latin typeface="Verdana"/>
                          <a:cs typeface="Verdana"/>
                        </a:rPr>
                        <a:t>miguel.carrillo@tlaquepaque.gob.mx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6C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MATERIALES</a:t>
                      </a:r>
                      <a:r>
                        <a:rPr lang="es-MX" sz="800" b="1" spc="-13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545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6C.3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100" dirty="0">
                          <a:latin typeface="Verdana"/>
                          <a:cs typeface="Verdana"/>
                        </a:rPr>
                        <a:t>BIENES</a:t>
                      </a:r>
                      <a:r>
                        <a:rPr sz="8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MUEBLES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6C.7 RESGUARDO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VEHÍCULOS</a:t>
                      </a:r>
                      <a:endParaRPr lang="es-MX" sz="800" spc="-5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2007-2012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2003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0" marR="46863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2007-2011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5.5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7945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940461"/>
              </p:ext>
            </p:extLst>
          </p:nvPr>
        </p:nvGraphicFramePr>
        <p:xfrm>
          <a:off x="353568" y="1662937"/>
          <a:ext cx="9364976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935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74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2159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59079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INNOVACIÓN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GUBERNAMENTAL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DEPARTAMENTO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VEHÍCULOS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2159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55" dirty="0">
                          <a:latin typeface="Verdana"/>
                          <a:cs typeface="Verdana"/>
                        </a:rPr>
                        <a:t>C.</a:t>
                      </a:r>
                      <a:r>
                        <a:rPr lang="es-MX" sz="700" b="1" spc="-55" baseline="0" dirty="0">
                          <a:latin typeface="Verdana"/>
                          <a:cs typeface="Verdana"/>
                        </a:rPr>
                        <a:t> MARCO ANTONIO GONZÁLEZ HERNÁNDEZ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/JEFE</a:t>
                      </a:r>
                      <a:r>
                        <a:rPr sz="7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DEPARTAMENTO</a:t>
                      </a:r>
                      <a:r>
                        <a:rPr sz="7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VEHÍCULOS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ROSALES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365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</a:t>
                      </a:r>
                      <a:r>
                        <a:rPr sz="800" b="1" spc="-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215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10-57-62-34/35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6235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413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539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7C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GENERALES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215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7C.3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MANTENIMIENTO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 REPARACIÓN</a:t>
                      </a:r>
                      <a:r>
                        <a:rPr sz="800" spc="-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VEHÍCULOS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2540" marR="2159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32.5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73826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73826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73826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817672"/>
              </p:ext>
            </p:extLst>
          </p:nvPr>
        </p:nvGraphicFramePr>
        <p:xfrm>
          <a:off x="353568" y="1662937"/>
          <a:ext cx="9272901" cy="5384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59258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CONTRALORÍA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CIUDADANA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CONTRALORÍA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CIUDADANA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60" dirty="0">
                          <a:latin typeface="Verdana"/>
                          <a:cs typeface="Verdana"/>
                        </a:rPr>
                        <a:t>L.C. </a:t>
                      </a:r>
                      <a:r>
                        <a:rPr sz="700" b="1" spc="-150" dirty="0">
                          <a:latin typeface="Verdana"/>
                          <a:cs typeface="Verdana"/>
                        </a:rPr>
                        <a:t>LUIS </a:t>
                      </a:r>
                      <a:r>
                        <a:rPr lang="es-MX" sz="700" b="1" spc="-1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FERNANDO </a:t>
                      </a:r>
                      <a:r>
                        <a:rPr sz="700" b="1" spc="-125" dirty="0">
                          <a:latin typeface="Verdana"/>
                          <a:cs typeface="Verdana"/>
                        </a:rPr>
                        <a:t>RÍOS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CERVANTES/CONTRALOR</a:t>
                      </a:r>
                      <a:r>
                        <a:rPr sz="700" b="1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MUNICIPAL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0213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10-57-60-62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ext.60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62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/6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061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er</a:t>
                      </a:r>
                      <a:r>
                        <a:rPr lang="es-MX" sz="800" b="1" spc="-70" dirty="0" err="1">
                          <a:latin typeface="Verdana"/>
                          <a:cs typeface="Verdana"/>
                        </a:rPr>
                        <a:t>nando.rios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@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5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2C.1.1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ACTA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ENTREGA-RECEPCIÓN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865"/>
                        </a:lnSpc>
                        <a:spcBef>
                          <a:spcPts val="29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2C.1.7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ACTA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CIRCUNSTANCIADA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HECHOS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43815" marR="77978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2C.20.7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 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RESPONSABILIDAD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INVESTIGACION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ADMINISTRATIVA</a:t>
                      </a: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43815" marR="779780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43815" marR="77978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43815" marR="77978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2006-2015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2007-2009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2006-2009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2006-2015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4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3.5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.5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9.5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59583">
                <a:tc vMerge="1">
                  <a:txBody>
                    <a:bodyPr/>
                    <a:lstStyle/>
                    <a:p>
                      <a:pPr marL="73025">
                        <a:lnSpc>
                          <a:spcPts val="865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00080">
                <a:tc vMerge="1">
                  <a:txBody>
                    <a:bodyPr/>
                    <a:lstStyle/>
                    <a:p>
                      <a:pPr marL="43815" marR="77978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2665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8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975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201633"/>
              </p:ext>
            </p:extLst>
          </p:nvPr>
        </p:nvGraphicFramePr>
        <p:xfrm>
          <a:off x="353568" y="1662937"/>
          <a:ext cx="9272901" cy="523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59258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CONTRALORÍA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CIUDADANA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DIRECECCIÓN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AUDITORÍAS ADMINISTRATIVA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FINANCIERA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70" dirty="0">
                          <a:latin typeface="Verdana"/>
                          <a:cs typeface="Verdana"/>
                        </a:rPr>
                        <a:t>FRANCISCO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ROBERTO RIVERÓN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FLORES/DIRECTOR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AUDITORÍAS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ADMINISTRATIVA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7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7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FINANCIERA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56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ext.6056/6149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francisco.riveron@tlaquepaque.gob.mx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16C</a:t>
                      </a:r>
                      <a:r>
                        <a:rPr lang="es-MX"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FISCALIZACIÓN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2C.1.1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ACTA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ENTREGA-RECEPCIÓN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2C.1.7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ACTA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CIRCUNSTANCIADA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HECHOS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SERVICIOS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16C.1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AUDITORÍAS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2007-2012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2007-2012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2007-2012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10.5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7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10185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1018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10185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95195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6552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6552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6552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58491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53541"/>
              </p:ext>
            </p:extLst>
          </p:nvPr>
        </p:nvGraphicFramePr>
        <p:xfrm>
          <a:off x="353568" y="1662937"/>
          <a:ext cx="9272901" cy="53075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9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592580">
                        <a:lnSpc>
                          <a:spcPts val="930"/>
                        </a:lnSpc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CONTRALORÍA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CIUDADANA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1811655" marR="1588770" algn="ctr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AUDITORIAS 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ESTRATÉGICAS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43815">
                        <a:lnSpc>
                          <a:spcPts val="790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LIC. FRANCISCO ROBERTO RIVERÓN FLORES</a:t>
                      </a:r>
                      <a:r>
                        <a:rPr sz="700" b="1" spc="-12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 smtClean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lang="es-MX" sz="7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AUDITORIAS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ESTRATÉGICAS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10-57-60-62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ext.6060/6354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0" dirty="0" err="1">
                          <a:latin typeface="Verdana"/>
                          <a:cs typeface="Verdana"/>
                        </a:rPr>
                        <a:t>francisco,riveron@tlaquepaque.gob.mx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16C</a:t>
                      </a:r>
                      <a:r>
                        <a:rPr lang="es-MX"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FISCALIZACIÓN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1450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2C.1.1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ACTA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ENTREGA-RECEPCIÓN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2C.1.7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ACTA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CIRCUNSTANCIADA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HECHOS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16C.1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AUDITORÍAS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2007-2011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2008-2011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2007-2011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2008-2011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7.5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7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075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19889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1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73826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73826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73826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056975"/>
              </p:ext>
            </p:extLst>
          </p:nvPr>
        </p:nvGraphicFramePr>
        <p:xfrm>
          <a:off x="353568" y="1662937"/>
          <a:ext cx="9272901" cy="53139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59258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CONTRALORÍA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CIUDADANA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INTERNOS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MTRO. </a:t>
                      </a:r>
                      <a:r>
                        <a:rPr sz="700" b="1" spc="-60" dirty="0">
                          <a:latin typeface="Verdana"/>
                          <a:cs typeface="Verdana"/>
                        </a:rPr>
                        <a:t>OSCAR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MIGUEL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AVALOS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FLORES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7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 smtClean="0">
                          <a:latin typeface="Verdana"/>
                          <a:cs typeface="Verdana"/>
                        </a:rPr>
                        <a:t>INTERNOS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MATAMOROS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110 ESQ. REFORMA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12-03-54-00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5400/01/02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oscarmiguel.avalostlaquepaque.gob.mx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7059">
                <a:tc>
                  <a:txBody>
                    <a:bodyPr/>
                    <a:lstStyle/>
                    <a:p>
                      <a:pPr marR="57086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69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43815" marR="687705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2C.20.5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CONTRA 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POLICIA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8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223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939346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59258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CONTRALORÍA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CIUDADANA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DEPARTAMENTO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QUEJAS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CIUDADANAS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SUGERENCIAS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MTRO. </a:t>
                      </a:r>
                      <a:r>
                        <a:rPr sz="700" b="1" spc="-60" dirty="0">
                          <a:latin typeface="Verdana"/>
                          <a:cs typeface="Verdana"/>
                        </a:rPr>
                        <a:t>OSCAR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MIGUEL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AVALOS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FLORES/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JEFA 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DEL  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DPTO. 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QUEJAS CIUDADANAS </a:t>
                      </a:r>
                      <a:r>
                        <a:rPr lang="es-MX" sz="700" b="1" spc="-8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SUGERENCIAS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5" dirty="0">
                          <a:latin typeface="Verdana"/>
                          <a:cs typeface="Verdana"/>
                        </a:rPr>
                        <a:t>ANDADDOR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</a:t>
                      </a:r>
                      <a:r>
                        <a:rPr sz="800" b="1" spc="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38-60-01-03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10C.I.2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QUEJAS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2009-2011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6.5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80606" y="58900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92797" y="5896102"/>
            <a:ext cx="2734310" cy="0"/>
          </a:xfrm>
          <a:custGeom>
            <a:avLst/>
            <a:gdLst/>
            <a:ahLst/>
            <a:cxnLst/>
            <a:rect l="l" t="t" r="r" b="b"/>
            <a:pathLst>
              <a:path w="2734309">
                <a:moveTo>
                  <a:pt x="0" y="0"/>
                </a:moveTo>
                <a:lnTo>
                  <a:pt x="273430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495368"/>
              </p:ext>
            </p:extLst>
          </p:nvPr>
        </p:nvGraphicFramePr>
        <p:xfrm>
          <a:off x="353568" y="1662937"/>
          <a:ext cx="9272901" cy="5074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9431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JOSÉ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HUGO</a:t>
                      </a:r>
                      <a:r>
                        <a:rPr lang="es-MX" sz="700" b="1" spc="-90" baseline="0" dirty="0" smtClean="0">
                          <a:latin typeface="Verdana"/>
                          <a:cs typeface="Verdana"/>
                        </a:rPr>
                        <a:t> LEAL  MOYA 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/SÍNDICO</a:t>
                      </a:r>
                      <a:r>
                        <a:rPr sz="700" b="1" spc="-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45" dirty="0" smtClean="0">
                          <a:latin typeface="Verdana"/>
                          <a:cs typeface="Verdana"/>
                        </a:rPr>
                        <a:t> SUPLENTE</a:t>
                      </a:r>
                      <a:r>
                        <a:rPr lang="es-MX" sz="700" b="1" spc="-45" baseline="0" dirty="0" smtClean="0">
                          <a:latin typeface="Verdana"/>
                          <a:cs typeface="Verdana"/>
                        </a:rPr>
                        <a:t> 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949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10-57-60-40 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6040/6036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 marR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2"/>
                        </a:rPr>
                        <a:t>jose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3"/>
                        </a:rPr>
                        <a:t>.leal@tlaquepaque.gob.mx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904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6C  RECURSOS MATERIALES,</a:t>
                      </a:r>
                      <a:r>
                        <a:rPr lang="es-MX" sz="800" b="1" spc="-114" baseline="0" dirty="0">
                          <a:latin typeface="Verdana"/>
                          <a:cs typeface="Verdana"/>
                        </a:rPr>
                        <a:t> 9C  COMUNICACIÓN SOCIAL Y RELACIONES INSTITUCIONALES,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SEGUIMIENTO,</a:t>
                      </a:r>
                      <a:endParaRPr sz="800" b="1" spc="-150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853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5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2C.5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5" dirty="0">
                          <a:latin typeface="Verdana"/>
                          <a:cs typeface="Verdana"/>
                        </a:rPr>
                        <a:t>COMODATO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2C.6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CONTRATO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2C.7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CONVENIO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2C.12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DONACIÓN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2C.25.2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RECURSO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REVISIÓN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6C.3 ADMINISTRACIÓN DE BIENES MUEBLES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9C.1 ACTIVIDAD INTERINSTITUCIONAL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10C.3 GESTIÓN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DE SERVICIOS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5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2007-2012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2007-2012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2007-2012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2010-2012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2010-2012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2015-2018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5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1.15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1.75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1.55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.05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.05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23.44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2211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4454">
                <a:tc vMerge="1">
                  <a:txBody>
                    <a:bodyPr/>
                    <a:lstStyle/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8445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635" algn="ctr">
                        <a:lnSpc>
                          <a:spcPts val="795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03337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34117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469338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7767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POLÍTICAS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PÚBLICAS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COPLADEMUN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5" dirty="0">
                          <a:latin typeface="Verdana"/>
                          <a:cs typeface="Verdana"/>
                        </a:rPr>
                        <a:t>MTR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.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NTONIO  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FERNANDO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CHAVEZ  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DELGADILLO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COPLADEMUN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RÍO TOTOTLAN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lang="es-MX" sz="800" b="1" spc="-130" dirty="0">
                          <a:latin typeface="Verdana"/>
                          <a:cs typeface="Verdana"/>
                        </a:rPr>
                        <a:t>1667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 EL ROSARIO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33-36-57-87-26 / 33-10-01-07-91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5" dirty="0" err="1">
                          <a:latin typeface="Verdana"/>
                          <a:cs typeface="Verdana"/>
                        </a:rPr>
                        <a:t>fernando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.</a:t>
                      </a:r>
                      <a:r>
                        <a:rPr lang="es-MX" sz="800" b="1" spc="-65" dirty="0" err="1">
                          <a:latin typeface="Verdana"/>
                          <a:cs typeface="Verdana"/>
                        </a:rPr>
                        <a:t>chavez</a:t>
                      </a:r>
                      <a:r>
                        <a:rPr lang="es-MX" sz="800" b="1" spc="-65" dirty="0">
                          <a:latin typeface="Verdana"/>
                          <a:cs typeface="Verdana"/>
                        </a:rPr>
                        <a:t>@</a:t>
                      </a:r>
                      <a:r>
                        <a:rPr sz="800" b="1" spc="-65" dirty="0" err="1">
                          <a:latin typeface="Verdana"/>
                          <a:cs typeface="Verdana"/>
                        </a:rPr>
                        <a:t>tlaquepaque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.</a:t>
                      </a:r>
                      <a:r>
                        <a:rPr lang="es-MX" sz="800" b="1" spc="-65" dirty="0">
                          <a:latin typeface="Verdana"/>
                          <a:cs typeface="Verdana"/>
                        </a:rPr>
                        <a:t>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11C 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PLANEACIÓN, 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INFORMACIÓN, 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EVALUACIÓN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POLÍTICAS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11C.I.1 </a:t>
                      </a:r>
                      <a:r>
                        <a:rPr lang="es-MX" sz="800" spc="-55" dirty="0">
                          <a:latin typeface="Verdana"/>
                          <a:cs typeface="Verdana"/>
                        </a:rPr>
                        <a:t>ANTE 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AUTORIDAD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80" dirty="0">
                          <a:latin typeface="Verdana"/>
                          <a:cs typeface="Verdana"/>
                        </a:rPr>
                        <a:t>ESTATAL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11C.I.2 </a:t>
                      </a:r>
                      <a:r>
                        <a:rPr lang="es-MX" sz="800" spc="-55" dirty="0">
                          <a:latin typeface="Verdana"/>
                          <a:cs typeface="Verdana"/>
                        </a:rPr>
                        <a:t>ANTE 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AUTORIDAD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MUNICIPAL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11C.I.3 </a:t>
                      </a:r>
                      <a:r>
                        <a:rPr lang="es-MX" sz="800" spc="15" dirty="0">
                          <a:latin typeface="Verdana"/>
                          <a:cs typeface="Verdana"/>
                        </a:rPr>
                        <a:t>PROGRAMA</a:t>
                      </a:r>
                      <a:r>
                        <a:rPr lang="es-MX" sz="8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MUNICIPAL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2010-2012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2002-2012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7945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7.5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354832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 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272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70" dirty="0" smtClean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ALFREDO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60" dirty="0" smtClean="0">
                          <a:latin typeface="Verdana"/>
                          <a:cs typeface="Verdana"/>
                        </a:rPr>
                        <a:t>GAVIÑO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HERNÁNDEZ/COORDINADOR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SERVICIOS PÚBLICOS</a:t>
                      </a:r>
                      <a:r>
                        <a:rPr sz="7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MUNICIPALES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CAMARENA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223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ENTRE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MARCOS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MONTERO Y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SANTOS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DEGOLLADO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36-59-98-28 36-59-39-99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7431/7432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  <a:hlinkClick r:id="rId2"/>
                        </a:rPr>
                        <a:t>jose.gavino@tlaquepaque.gob.mx</a:t>
                      </a: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.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18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0043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01040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0043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010402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0043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010402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992107"/>
              </p:ext>
            </p:extLst>
          </p:nvPr>
        </p:nvGraphicFramePr>
        <p:xfrm>
          <a:off x="353568" y="1662937"/>
          <a:ext cx="9272901" cy="53585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MANTENIMIENTO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EDIFICIOS</a:t>
                      </a:r>
                      <a:r>
                        <a:rPr sz="800" b="1" spc="-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377825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lang="es-MX" sz="700" b="1" spc="-60" dirty="0">
                          <a:latin typeface="Verdana"/>
                          <a:cs typeface="Verdana"/>
                        </a:rPr>
                        <a:t>LIC. JUAN RAMÓN ORTIZ PADILLA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/MANTENIMIENTO </a:t>
                      </a:r>
                      <a:r>
                        <a:rPr sz="7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EDIFICIOS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PÚBLICOS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MUNICIPALES 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(BODEGA)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VICENTE GUERRERO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850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AZUNCIÓN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38-38-10-40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65" dirty="0" err="1">
                          <a:latin typeface="Verdana"/>
                          <a:cs typeface="Verdana"/>
                          <a:hlinkClick r:id="rId3"/>
                        </a:rPr>
                        <a:t>mantenimiento.edificios</a:t>
                      </a:r>
                      <a:r>
                        <a:rPr sz="800" b="1" spc="-65" dirty="0">
                          <a:latin typeface="Verdana"/>
                          <a:cs typeface="Verdana"/>
                          <a:hlinkClick r:id="rId3"/>
                        </a:rPr>
                        <a:t>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4489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2C ASUNTOS JURIDICOS,</a:t>
                      </a:r>
                      <a:r>
                        <a:rPr lang="es-MX" sz="800" b="1" spc="-40" baseline="0" dirty="0">
                          <a:latin typeface="Verdana"/>
                          <a:cs typeface="Verdana"/>
                        </a:rPr>
                        <a:t> 5C RECURSOS FINANCIEROS, 6C RECURSOS MATERIALES, 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7C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GENERALES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114" dirty="0" smtClean="0">
                          <a:latin typeface="Verdana"/>
                          <a:cs typeface="Verdana"/>
                        </a:rPr>
                        <a:t> 9C 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COMUNICACIÓN</a:t>
                      </a:r>
                      <a:r>
                        <a:rPr lang="es-MX" sz="800" b="1" spc="-114" baseline="0" dirty="0">
                          <a:latin typeface="Verdana"/>
                          <a:cs typeface="Verdana"/>
                        </a:rPr>
                        <a:t> SOCIAL Y </a:t>
                      </a:r>
                      <a:r>
                        <a:rPr lang="es-MX" sz="800" b="1" spc="-114" baseline="0" dirty="0" smtClean="0">
                          <a:latin typeface="Verdana"/>
                          <a:cs typeface="Verdana"/>
                        </a:rPr>
                        <a:t> RELACIONES </a:t>
                      </a:r>
                      <a:r>
                        <a:rPr lang="es-MX" sz="800" b="1" spc="-114" baseline="0" dirty="0">
                          <a:latin typeface="Verdana"/>
                          <a:cs typeface="Verdana"/>
                        </a:rPr>
                        <a:t>INSTITUCIONALES, 10C  ANALISIS Y SEGUIMIENTO,  </a:t>
                      </a:r>
                      <a:r>
                        <a:rPr lang="es-MX" sz="800" b="1" spc="-114" baseline="0" dirty="0" smtClean="0">
                          <a:latin typeface="Verdana"/>
                          <a:cs typeface="Verdana"/>
                        </a:rPr>
                        <a:t>11C  </a:t>
                      </a:r>
                      <a:r>
                        <a:rPr lang="es-MX" sz="800" b="1" spc="-114" baseline="0" dirty="0">
                          <a:latin typeface="Verdana"/>
                          <a:cs typeface="Verdana"/>
                        </a:rPr>
                        <a:t>PLANEACIÓN, INFORMACIÓN, EVALUACIÓN Y POLÍTICAS, 12 C  TRANSPARENCIA Y ACCESO A LA INFORMACIÓN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R="570865" algn="ctr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03098">
                <a:tc rowSpan="2">
                  <a:txBody>
                    <a:bodyPr/>
                    <a:lstStyle/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2C.1.10 ACTA ADMINISTRATIVA</a:t>
                      </a: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5C.II.7 TRANSFERENCIAS, ASIGNACIONES, SUBSIDIOS Y OTRAS AYUDAS</a:t>
                      </a: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6C.1 ADMINISTRACIÓN DE ADQUISICIONES</a:t>
                      </a: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6C.3 ADMINISTRACIÓN DE BIENES MUEBLES</a:t>
                      </a: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7C.2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MANTENIMIENTO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CONSERVACIÓN </a:t>
                      </a:r>
                      <a:r>
                        <a:rPr sz="800" spc="4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20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EDIFICIOS 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PÚBLICOS</a:t>
                      </a:r>
                      <a:endParaRPr lang="es-MX" sz="800" spc="-50" dirty="0">
                        <a:latin typeface="Verdana"/>
                        <a:cs typeface="Verdana"/>
                      </a:endParaRP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7C.3 MANTENIMIENTO Y REPARACIÓN</a:t>
                      </a:r>
                      <a:r>
                        <a:rPr lang="es-MX" sz="800" spc="-50" baseline="0" dirty="0">
                          <a:latin typeface="Verdana"/>
                          <a:cs typeface="Verdana"/>
                        </a:rPr>
                        <a:t> DE VEHICULOS</a:t>
                      </a:r>
                      <a:endParaRPr lang="es-MX" sz="800" spc="-50" dirty="0">
                        <a:latin typeface="Verdana"/>
                        <a:cs typeface="Verdana"/>
                      </a:endParaRP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7C.4 PROVISION DE MATERIAL DE LIMPIEZA</a:t>
                      </a: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9C.11 VINCULACION UNIVERSITARIA </a:t>
                      </a: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10C.3 GESTIÓN DE SERVICIOS</a:t>
                      </a:r>
                      <a:r>
                        <a:rPr lang="es-MX" sz="800" spc="-50" baseline="0" dirty="0">
                          <a:latin typeface="Verdana"/>
                          <a:cs typeface="Verdana"/>
                        </a:rPr>
                        <a:t> </a:t>
                      </a:r>
                      <a:endParaRPr lang="es-MX" sz="800" spc="-50" dirty="0">
                        <a:latin typeface="Verdana"/>
                        <a:cs typeface="Verdana"/>
                      </a:endParaRP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11C.5 INFORMES DE ACTIVIDADES</a:t>
                      </a: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12C.2 PORTAL DE TRANSPARENCIA</a:t>
                      </a: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2006-2012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 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8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.3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.50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.30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.1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12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62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0043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01040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0043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010402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0043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010402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488707"/>
              </p:ext>
            </p:extLst>
          </p:nvPr>
        </p:nvGraphicFramePr>
        <p:xfrm>
          <a:off x="353568" y="1662937"/>
          <a:ext cx="9272901" cy="53585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MANTENIMIENTO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EDIFICIOS</a:t>
                      </a:r>
                      <a:r>
                        <a:rPr lang="es-MX" sz="800" b="1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377825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lang="es-MX" sz="700" b="1" spc="-60" dirty="0">
                          <a:latin typeface="Verdana"/>
                          <a:cs typeface="Verdana"/>
                        </a:rPr>
                        <a:t>LIC. JUAN RAMÓN ORTIZ PADILLA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JEFE</a:t>
                      </a:r>
                      <a:r>
                        <a:rPr lang="es-MX" sz="700" b="1" spc="-95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MANTENIMIENTO </a:t>
                      </a:r>
                      <a:r>
                        <a:rPr sz="7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EDIFICIOS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PÚBLICOS MUNICIPALES 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(BODEGA)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VICENTE GUERRERO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850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AZUNCIÓN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38-38-10-40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65" dirty="0" err="1">
                          <a:latin typeface="Verdana"/>
                          <a:cs typeface="Verdana"/>
                          <a:hlinkClick r:id="rId3"/>
                        </a:rPr>
                        <a:t>mantenimeinto.edificios</a:t>
                      </a:r>
                      <a:r>
                        <a:rPr sz="800" b="1" spc="-65" dirty="0">
                          <a:latin typeface="Verdana"/>
                          <a:cs typeface="Verdana"/>
                          <a:hlinkClick r:id="rId3"/>
                        </a:rPr>
                        <a:t>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220">
                <a:tc gridSpan="6"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14" baseline="0" dirty="0">
                          <a:latin typeface="Verdana"/>
                          <a:cs typeface="Verdana"/>
                        </a:rPr>
                        <a:t>12 C  TRANSPARENCIA Y ACCESO A LA INFORMACIÓN, 14C </a:t>
                      </a:r>
                      <a:r>
                        <a:rPr lang="es-MX" sz="800" b="1" spc="-114" baseline="0" dirty="0" smtClean="0">
                          <a:latin typeface="Verdana"/>
                          <a:cs typeface="Verdana"/>
                        </a:rPr>
                        <a:t> EDUCACIÓN</a:t>
                      </a:r>
                      <a:r>
                        <a:rPr lang="es-MX" sz="800" b="1" spc="-114" baseline="0" dirty="0">
                          <a:latin typeface="Verdana"/>
                          <a:cs typeface="Verdana"/>
                        </a:rPr>
                        <a:t>, CULTURA Y DEPORTE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R="570865" algn="ctr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403098">
                <a:tc rowSpan="2">
                  <a:txBody>
                    <a:bodyPr/>
                    <a:lstStyle/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12C.4 SOLICITUD DE INFORMACIÓN</a:t>
                      </a:r>
                    </a:p>
                    <a:p>
                      <a:pPr marL="43815" marR="751840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14C.1 EVENTOS INSTITUCIONALES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43200">
                        <a:lnSpc>
                          <a:spcPts val="980"/>
                        </a:lnSpc>
                        <a:spcBef>
                          <a:spcPts val="2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43200">
                        <a:lnSpc>
                          <a:spcPts val="980"/>
                        </a:lnSpc>
                        <a:spcBef>
                          <a:spcPts val="2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43200" algn="ctr">
                        <a:lnSpc>
                          <a:spcPts val="980"/>
                        </a:lnSpc>
                        <a:spcBef>
                          <a:spcPts val="200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43200" algn="ctr">
                        <a:lnSpc>
                          <a:spcPts val="980"/>
                        </a:lnSpc>
                        <a:spcBef>
                          <a:spcPts val="200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12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2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78628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10185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1018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10185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95195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6552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6552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6552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58491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118572"/>
              </p:ext>
            </p:extLst>
          </p:nvPr>
        </p:nvGraphicFramePr>
        <p:xfrm>
          <a:off x="353568" y="1662937"/>
          <a:ext cx="9272901" cy="53119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99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59079">
                        <a:lnSpc>
                          <a:spcPts val="930"/>
                        </a:lnSpc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INNOVACIÓN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GUBERNAMENTAL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790700" marR="1567180" indent="396240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OFICINA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INTENDENCIA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VIGILANCIA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4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43815">
                        <a:lnSpc>
                          <a:spcPts val="790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MARÍA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DEL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0" dirty="0" smtClean="0">
                          <a:latin typeface="Verdana"/>
                          <a:cs typeface="Verdana"/>
                        </a:rPr>
                        <a:t>ROCÍO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RAMÍREZ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RUVALCABA/OFICINA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INTENDENCIA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7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VIGILANCIA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LAS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TORRES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#238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ENTRE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FRANCISCO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MIRANDA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ALFAREROS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0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36-59-46-13 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7665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  <a:hlinkClick r:id="rId3"/>
                        </a:rPr>
                        <a:t>mariarocio.ramirez@tlaquepaque.gob.mx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7C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GENERALES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,10C ANALISIS Y SEGUIMIENTO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318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7C.4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PROVISIÓN DE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MATERIAL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LIMPIEZA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10C.3 GESTIÓN DE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2011-2015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 2019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2008-2018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.50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.50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5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966690"/>
              </p:ext>
            </p:extLst>
          </p:nvPr>
        </p:nvGraphicFramePr>
        <p:xfrm>
          <a:off x="353568" y="1662937"/>
          <a:ext cx="9318621" cy="523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13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393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 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ALUMBRADO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PÚBLICO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393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700" b="1" spc="-70" dirty="0">
                          <a:latin typeface="Verdana"/>
                          <a:cs typeface="Verdana"/>
                        </a:rPr>
                        <a:t>JUAN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FRANCISCO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FLORES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CORONA/DIRECTOR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ALUMBRADO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PÚBLICO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VICENTE GUERRERO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850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ASUNCIÓN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3937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38-38-83-92 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 / 33-35-62-70-30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juan.flores@tlaquepaque.gob.mx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1S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393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110" dirty="0">
                          <a:latin typeface="Verdana"/>
                          <a:cs typeface="Verdana"/>
                        </a:rPr>
                        <a:t>1S.II.1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INSTALACIÓN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LUMINARIAS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110" dirty="0">
                          <a:latin typeface="Verdana"/>
                          <a:cs typeface="Verdana"/>
                        </a:rPr>
                        <a:t>1S.II.1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REPARACIÓN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LUMINARIAS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2010-2015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2010-2015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2540" marR="3937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.3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79450" marR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2.2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79450" marR="3937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 .5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79450" marR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 marR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074282"/>
              </p:ext>
            </p:extLst>
          </p:nvPr>
        </p:nvGraphicFramePr>
        <p:xfrm>
          <a:off x="353568" y="1662937"/>
          <a:ext cx="9272901" cy="523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 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AGUA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POTABLE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80" dirty="0">
                          <a:latin typeface="Verdana"/>
                          <a:cs typeface="Verdana"/>
                        </a:rPr>
                        <a:t>ING.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BENJAMIN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65" dirty="0" smtClean="0">
                          <a:latin typeface="Verdana"/>
                          <a:cs typeface="Verdana"/>
                        </a:rPr>
                        <a:t>VARGAS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CABRERA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DIRECTOR DE </a:t>
                      </a:r>
                      <a:r>
                        <a:rPr sz="700" b="1" spc="-40" dirty="0">
                          <a:latin typeface="Verdana"/>
                          <a:cs typeface="Verdana"/>
                        </a:rPr>
                        <a:t>AGUA</a:t>
                      </a:r>
                      <a:r>
                        <a:rPr sz="7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POTABLE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CAMARENA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</a:t>
                      </a:r>
                      <a:r>
                        <a:rPr sz="800" b="1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223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38-37-04-33/35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38-37-04-29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EXT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7429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5" dirty="0">
                          <a:latin typeface="Verdana"/>
                          <a:cs typeface="Verdana"/>
                          <a:hlinkClick r:id="rId2"/>
                        </a:rPr>
                        <a:t>bolovargas@gmail.com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1S.I SERVICIOS PUBLICOS,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2C ASUNTOS JURÍDICOS, 6C.I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0" baseline="0" dirty="0" smtClean="0">
                          <a:latin typeface="Verdana"/>
                          <a:cs typeface="Verdana"/>
                        </a:rPr>
                        <a:t> ADMINISTRACIÓN 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DE DOCUMENTOS Y ARCHIVOS,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9C COMUNICACIÓN SOCIAL Y RELACIONES INSTITUCIONALES, 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1S.I.1.1 BITACORA FUENTES DE ABASTOS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(POZOS)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1S.I.2.1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AGUA POTABLE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1S.I.2.2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ALCANTARILLADO 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2C.8 DENUNCIA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2C.35 NOTIFICACIÓNES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6C.I.3 CONSULTA EXTERNA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9C.1 ACTIVIDAD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INTERINSTITUCIONAL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10C.I.3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REPORTE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2004-20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2010-2014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.9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22189"/>
              </p:ext>
            </p:extLst>
          </p:nvPr>
        </p:nvGraphicFramePr>
        <p:xfrm>
          <a:off x="353568" y="1662937"/>
          <a:ext cx="9272901" cy="523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 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DIRECCIÓN  DE ÁREA DE AGUA POTABLE  DRENAJE Y ALCANTARILLADO (AREA OPERATIVA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80" dirty="0">
                          <a:latin typeface="Verdana"/>
                          <a:cs typeface="Verdana"/>
                        </a:rPr>
                        <a:t>ING. </a:t>
                      </a:r>
                      <a:r>
                        <a:rPr lang="es-MX" sz="700" b="1" spc="-90">
                          <a:latin typeface="Verdana"/>
                          <a:cs typeface="Verdana"/>
                        </a:rPr>
                        <a:t>JORGE </a:t>
                      </a:r>
                      <a:r>
                        <a:rPr lang="es-MX" sz="700" b="1" spc="-90" smtClean="0">
                          <a:latin typeface="Verdana"/>
                          <a:cs typeface="Verdana"/>
                        </a:rPr>
                        <a:t>MONREAL 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ROCHA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/DIRECTOR DE </a:t>
                      </a:r>
                      <a:r>
                        <a:rPr sz="700" b="1" spc="-40" dirty="0">
                          <a:latin typeface="Verdana"/>
                          <a:cs typeface="Verdana"/>
                        </a:rPr>
                        <a:t>AGUA</a:t>
                      </a:r>
                      <a:r>
                        <a:rPr sz="7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POTABLE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CAMARENA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</a:t>
                      </a:r>
                      <a:r>
                        <a:rPr sz="800" b="1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223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 COL. LA CAPACHA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jorge.monreal@tlaquepaque.gob.mx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38-37-04-29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EXT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7429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1S SERVICIOS PUBLICOS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1S.I.2.1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AGUA POTABLE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1S.I.2.2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ALCANTARILLADO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1S.I.2.2 PLUVIAL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2015-2016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.3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.45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1304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368449"/>
              </p:ext>
            </p:extLst>
          </p:nvPr>
        </p:nvGraphicFramePr>
        <p:xfrm>
          <a:off x="353568" y="1662937"/>
          <a:ext cx="9272901" cy="51892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 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marR="0" lvl="0" indent="0" algn="l" defTabSz="914400" eaLnBrk="1" fontAlgn="auto" latinLnBrk="0" hangingPunct="1">
                        <a:lnSpc>
                          <a:spcPts val="915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DIRECCIÓN  DE ÁREA DE AGUA POTABLE  DRENAJE Y </a:t>
                      </a:r>
                      <a:r>
                        <a:rPr lang="es-MX" sz="800" b="1" spc="-95" dirty="0" smtClean="0">
                          <a:latin typeface="Verdana"/>
                          <a:cs typeface="Verdana"/>
                        </a:rPr>
                        <a:t>ALCANTARILLADO (AREA TECNICA)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80" dirty="0">
                          <a:latin typeface="Verdana"/>
                          <a:cs typeface="Verdana"/>
                        </a:rPr>
                        <a:t>ING.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JORGE MONREAL ROCHA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/DIRECTOR DE </a:t>
                      </a:r>
                      <a:r>
                        <a:rPr sz="700" b="1" spc="-40" dirty="0">
                          <a:latin typeface="Verdana"/>
                          <a:cs typeface="Verdana"/>
                        </a:rPr>
                        <a:t>AGUA</a:t>
                      </a:r>
                      <a:r>
                        <a:rPr sz="7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POTABLE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CAMARENA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</a:t>
                      </a:r>
                      <a:r>
                        <a:rPr sz="800" b="1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223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329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 smtClean="0">
                          <a:latin typeface="Verdana"/>
                          <a:cs typeface="Verdana"/>
                        </a:rPr>
                        <a:t>Jorge.monreal@tlaquepaque.gob.mx</a:t>
                      </a:r>
                      <a:endParaRPr lang="es-MX" sz="800" b="1" spc="-3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38-37-04-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29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EXT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7429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1S SERVICIOS PUBLICOS, 2C ASUNTOS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 JURIDICOS, 9C COMUNICACIÓN SOCIAL Y RELACIONES INSTITUCIONALES, 10C ANALISIS Y SEGUIMIENTO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1S.I.1.1 BITACORA FUENTES DE ABASTOS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1S.I.1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CALIDAD DEL AGUA 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1S.I.4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FACTIBILIDAD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2C.1.2 ACTA DE COMITÉ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9C.1 ACTIVIDAD INTERINSTITUCIONAL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9C.3 FOTOGRAFIA Y VIDEO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10C.3 GESTION DE SERVICIOS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2013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2011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1999-2017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2014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2011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2011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2011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1.94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40943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870098"/>
              </p:ext>
            </p:extLst>
          </p:nvPr>
        </p:nvGraphicFramePr>
        <p:xfrm>
          <a:off x="353568" y="1662937"/>
          <a:ext cx="9272901" cy="51609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 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DEPARTAMENTO DE CALIDAD DEL AGUA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5773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ARQ. OSCAR JAVIER AGUILAR SALVADOR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/DIRECTOR DE </a:t>
                      </a:r>
                      <a:r>
                        <a:rPr sz="700" b="1" spc="-40" dirty="0">
                          <a:latin typeface="Verdana"/>
                          <a:cs typeface="Verdana"/>
                        </a:rPr>
                        <a:t>AGUA</a:t>
                      </a:r>
                      <a:r>
                        <a:rPr sz="7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POTABLE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CAMARENA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</a:t>
                      </a:r>
                      <a:r>
                        <a:rPr sz="800" b="1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223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 COL. LA CAPACHA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329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oaguilarsalvador@yahoo.com.mx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38-37-04-29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EXT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74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37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1544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lang="es-MX" sz="800" b="1" spc="-95" dirty="0" smtClean="0">
                          <a:latin typeface="Verdana"/>
                          <a:cs typeface="Verdana"/>
                        </a:rPr>
                        <a:t> ASUNTOS</a:t>
                      </a:r>
                      <a:r>
                        <a:rPr lang="es-MX" sz="800" b="1" spc="-95" baseline="0" dirty="0" smtClean="0">
                          <a:latin typeface="Verdana"/>
                          <a:cs typeface="Verdana"/>
                        </a:rPr>
                        <a:t>  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JURIDICOS, </a:t>
                      </a:r>
                      <a:r>
                        <a:rPr lang="es-MX" sz="800" b="1" spc="-95" baseline="0" dirty="0" smtClean="0">
                          <a:latin typeface="Verdana"/>
                          <a:cs typeface="Verdana"/>
                        </a:rPr>
                        <a:t>9C  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COMUNICACIÓN SOCIAL Y RELACIONES INSTITUCIONALES, 10C ANALISIS Y SEGUIMIENTO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2C.1.7 ACTA CIRCUNSTANCIADA DE HECHOS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b="0" spc="-60" baseline="0" dirty="0">
                          <a:latin typeface="Verdana"/>
                          <a:cs typeface="Verdana"/>
                        </a:rPr>
                        <a:t>9C.1 ACTIVIDAD INTERINSTITUCIONAL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b="0" spc="-60" baseline="0" dirty="0">
                          <a:latin typeface="Verdana"/>
                          <a:cs typeface="Verdana"/>
                        </a:rPr>
                        <a:t>10C.3 GESTION DE SERVICIOS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2015-2016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.80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.19 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116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80606" y="58900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92797" y="5896102"/>
            <a:ext cx="2734310" cy="0"/>
          </a:xfrm>
          <a:custGeom>
            <a:avLst/>
            <a:gdLst/>
            <a:ahLst/>
            <a:cxnLst/>
            <a:rect l="l" t="t" r="r" b="b"/>
            <a:pathLst>
              <a:path w="2734309">
                <a:moveTo>
                  <a:pt x="0" y="0"/>
                </a:moveTo>
                <a:lnTo>
                  <a:pt x="273430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459341"/>
              </p:ext>
            </p:extLst>
          </p:nvPr>
        </p:nvGraphicFramePr>
        <p:xfrm>
          <a:off x="353568" y="1662937"/>
          <a:ext cx="9272901" cy="51088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9431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LIC.</a:t>
                      </a:r>
                      <a:r>
                        <a:rPr lang="es-MX" sz="700" b="1" spc="-90" baseline="0" dirty="0" smtClean="0">
                          <a:latin typeface="Verdana"/>
                          <a:cs typeface="Verdana"/>
                        </a:rPr>
                        <a:t> JOSE HUGO LEAL  MOYA /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SÍNDICO</a:t>
                      </a:r>
                      <a:r>
                        <a:rPr sz="700" b="1" spc="-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45" dirty="0" smtClean="0">
                          <a:latin typeface="Verdana"/>
                          <a:cs typeface="Verdana"/>
                        </a:rPr>
                        <a:t>SUPLENTE 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9493">
                <a:tc rowSpan="2" gridSpan="2">
                  <a:txBody>
                    <a:bodyPr/>
                    <a:lstStyle/>
                    <a:p>
                      <a:pPr marL="4381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spc="-45" dirty="0" smtClean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05" dirty="0" smtClean="0">
                          <a:latin typeface="Verdana"/>
                          <a:cs typeface="Verdana"/>
                        </a:rPr>
                        <a:t>3310-57-60-40 Ext.</a:t>
                      </a:r>
                      <a:r>
                        <a:rPr lang="es-MX" sz="800" b="1" spc="-17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6040/6036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: 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2"/>
                        </a:rPr>
                        <a:t>jose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3"/>
                        </a:rPr>
                        <a:t>.leal@tlaquepaque.gob.mx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8298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12C TRANSPARENCIA Y ACCESO A LA INFORMACIÓN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50" baseline="0" dirty="0">
                          <a:latin typeface="Verdana"/>
                          <a:cs typeface="Verdana"/>
                        </a:rPr>
                        <a:t>14C EDUCACIÓ</a:t>
                      </a:r>
                      <a:r>
                        <a:rPr lang="es-MX" sz="800" b="1" spc="-1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N, CULTURA Y DEPORTE</a:t>
                      </a:r>
                      <a:endParaRPr sz="800" b="1" spc="-150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5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12C.4 SOLICITUD DE INFORMACIÓN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14C.2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20" dirty="0">
                          <a:latin typeface="Verdana"/>
                          <a:cs typeface="Verdana"/>
                        </a:rPr>
                        <a:t>JUDEA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spc="-40" dirty="0">
                          <a:latin typeface="Verdana"/>
                          <a:cs typeface="Verdana"/>
                        </a:rPr>
                        <a:t>14C.3 </a:t>
                      </a:r>
                      <a:r>
                        <a:rPr lang="pt-BR" sz="800" spc="-65" dirty="0">
                          <a:latin typeface="Verdana"/>
                          <a:cs typeface="Verdana"/>
                        </a:rPr>
                        <a:t>FERIA </a:t>
                      </a:r>
                      <a:r>
                        <a:rPr lang="pt-BR" sz="800" spc="-50" dirty="0">
                          <a:latin typeface="Verdana"/>
                          <a:cs typeface="Verdana"/>
                        </a:rPr>
                        <a:t>DE SAN </a:t>
                      </a:r>
                      <a:r>
                        <a:rPr lang="pt-BR" sz="800" spc="-25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lang="pt-BR"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pt-BR" sz="800" spc="-30" dirty="0">
                          <a:latin typeface="Verdana"/>
                          <a:cs typeface="Verdana"/>
                        </a:rPr>
                        <a:t>TLAQUEPAQUE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5">
                  <a:txBody>
                    <a:bodyPr/>
                    <a:lstStyle/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2015-2018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2010-2012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2010-2012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5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.4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.05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.05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2211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4454">
                <a:tc vMerge="1">
                  <a:txBody>
                    <a:bodyPr/>
                    <a:lstStyle/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8445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635" algn="ctr">
                        <a:lnSpc>
                          <a:spcPts val="795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03337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3710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52301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225322"/>
              </p:ext>
            </p:extLst>
          </p:nvPr>
        </p:nvGraphicFramePr>
        <p:xfrm>
          <a:off x="353568" y="1662937"/>
          <a:ext cx="9272901" cy="5220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 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DIRECCIÓN DE AREA DE AGUA POTABLE  DRENAJE Y ALCANTARILLADO (RECURSOS MATERIALES)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03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80" dirty="0">
                          <a:latin typeface="Verdana"/>
                          <a:cs typeface="Verdana"/>
                        </a:rPr>
                        <a:t>ING.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JORGE MONREAL ROCHA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/DIRECTOR DE </a:t>
                      </a:r>
                      <a:r>
                        <a:rPr lang="es-MX" sz="700" b="1" spc="-40" dirty="0">
                          <a:latin typeface="Verdana"/>
                          <a:cs typeface="Verdana"/>
                        </a:rPr>
                        <a:t>AREA DE AGUA POTABLE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</a:rPr>
                        <a:t>CAMARENA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 </a:t>
                      </a:r>
                      <a:r>
                        <a:rPr sz="800" b="1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223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 COL LA CAPACHA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7064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b="1" spc="-30" dirty="0" smtClean="0">
                          <a:latin typeface="Verdana"/>
                          <a:cs typeface="Verdana"/>
                        </a:rPr>
                        <a:t>: jorde.monreal@tlaquepaque.gob.mx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38-37-04-29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EXT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7429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31724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2C ASUNTOS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 JURIDICOS, 6C </a:t>
                      </a:r>
                      <a:r>
                        <a:rPr lang="es-MX" sz="800" b="1" spc="-95" baseline="0" dirty="0" smtClean="0">
                          <a:latin typeface="Verdana"/>
                          <a:cs typeface="Verdana"/>
                        </a:rPr>
                        <a:t> RECURSOS 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NATURALES, 10C </a:t>
                      </a:r>
                      <a:r>
                        <a:rPr lang="es-MX" sz="800" b="1" spc="-95" baseline="0" dirty="0" smtClean="0">
                          <a:latin typeface="Verdana"/>
                          <a:cs typeface="Verdana"/>
                        </a:rPr>
                        <a:t> ANALISIS 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Y SEGUIMIENTO, 12C  TRANSPARENCIA Y ACCESO A LA INFORMACIÓN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3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2C.20.9 ROBO O EXTRAVIO DE BIENES PATRIMONIALES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b="0" spc="-60" baseline="0" dirty="0">
                          <a:latin typeface="Verdana"/>
                          <a:cs typeface="Verdana"/>
                        </a:rPr>
                        <a:t>6C.1 ADMINISTRACIÓN DE ADQUISICIONES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b="0" spc="-60" baseline="0" dirty="0">
                          <a:latin typeface="Verdana"/>
                          <a:cs typeface="Verdana"/>
                        </a:rPr>
                        <a:t>6C.3 ADMINISTRACIÓN DE BIENES MUEBLES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b="0" spc="-60" baseline="0" dirty="0">
                          <a:latin typeface="Verdana"/>
                          <a:cs typeface="Verdana"/>
                        </a:rPr>
                        <a:t>10C.3 GESTION DE SERVICIOS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b="0" spc="-60" baseline="0" dirty="0">
                          <a:latin typeface="Verdana"/>
                          <a:cs typeface="Verdana"/>
                        </a:rPr>
                        <a:t>12C.2 PORTAL DE TRANSPARENCIA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b="0" spc="-60" baseline="0" dirty="0">
                          <a:latin typeface="Verdana"/>
                          <a:cs typeface="Verdana"/>
                        </a:rPr>
                        <a:t>12C.4 SOLICITUD DE INFORMACIÓN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2015-2017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.43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.2 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837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00475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45770"/>
          </a:xfrm>
          <a:custGeom>
            <a:avLst/>
            <a:gdLst/>
            <a:ahLst/>
            <a:cxnLst/>
            <a:rect l="l" t="t" r="r" b="b"/>
            <a:pathLst>
              <a:path h="445769">
                <a:moveTo>
                  <a:pt x="0" y="0"/>
                </a:moveTo>
                <a:lnTo>
                  <a:pt x="0" y="44538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6552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6552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6552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58491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427702"/>
              </p:ext>
            </p:extLst>
          </p:nvPr>
        </p:nvGraphicFramePr>
        <p:xfrm>
          <a:off x="353568" y="1662937"/>
          <a:ext cx="9272901" cy="5298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PÚBLICOS 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JEFATURA DEL DEPARTAMENTO DE TRANSPORTACIÓN DEL AGUA (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PIPAS</a:t>
                      </a:r>
                      <a:r>
                        <a:rPr lang="es-MX" sz="800" b="1" spc="-140" dirty="0">
                          <a:latin typeface="Verdana"/>
                          <a:cs typeface="Verdana"/>
                        </a:rPr>
                        <a:t>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569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00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s-MX" sz="950" dirty="0" smtClean="0">
                          <a:latin typeface="Times New Roman"/>
                          <a:cs typeface="Times New Roman"/>
                        </a:rPr>
                        <a:t> </a:t>
                      </a: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ts val="790"/>
                        </a:lnSpc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lang="es-MX" sz="700" b="1" spc="-85" dirty="0">
                          <a:latin typeface="Verdana"/>
                          <a:cs typeface="Verdana"/>
                        </a:rPr>
                        <a:t>ISAAC SAMUEL ESPINOZA </a:t>
                      </a:r>
                      <a:r>
                        <a:rPr lang="es-MX" sz="700" b="1" spc="-85" dirty="0" smtClean="0">
                          <a:latin typeface="Verdana"/>
                          <a:cs typeface="Verdana"/>
                        </a:rPr>
                        <a:t> GUZMAN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/JEFE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TRANSPORTACIÓN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40" dirty="0" smtClean="0">
                          <a:latin typeface="Verdana"/>
                          <a:cs typeface="Verdana"/>
                        </a:rPr>
                        <a:t>AGUA</a:t>
                      </a:r>
                      <a:r>
                        <a:rPr sz="700" b="1" spc="-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POTABLE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284730" marR="215265" indent="-1849120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DIEGO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RIVERO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LOMAS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(UNIDAD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VALENTIN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GÓMEZ 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FARIAS)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38-38-77-81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Ext.7407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  <a:hlinkClick r:id="rId3"/>
                        </a:rPr>
                        <a:t>sandyrc77@gmail.com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1468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1191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318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2014-2015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5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061054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MUNICIPALES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DEPARTAMENTO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MEJORAMIENTO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URBANO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15" dirty="0">
                          <a:latin typeface="Verdana"/>
                          <a:cs typeface="Verdana"/>
                        </a:rPr>
                        <a:t>LIC. JUAN RAMÓN ORTIZ PADILLA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/JEFE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DEPARTAMENTO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MEJORAMIENTO</a:t>
                      </a:r>
                      <a:r>
                        <a:rPr lang="es-MX" sz="700" b="1" spc="-8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URBANO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0" dirty="0">
                          <a:latin typeface="Verdana"/>
                          <a:cs typeface="Verdana"/>
                        </a:rPr>
                        <a:t>CALLE DIEGO RIVERA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7 COL. LOMAS DE 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33-38-38-82-60/ 33-38-37-04-39 EXT. 6665/7439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5" dirty="0" err="1">
                          <a:latin typeface="Verdana"/>
                          <a:cs typeface="Verdana"/>
                        </a:rPr>
                        <a:t>juan.ortiz</a:t>
                      </a:r>
                      <a:r>
                        <a:rPr sz="800" b="1" spc="-65" dirty="0">
                          <a:latin typeface="Verdana"/>
                          <a:cs typeface="Verdana"/>
                          <a:hlinkClick r:id="rId2"/>
                        </a:rPr>
                        <a:t>@tlaquepaque.gob.mx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1S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pt-BR" sz="800" b="1" spc="-135" dirty="0">
                          <a:latin typeface="Verdana"/>
                          <a:cs typeface="Verdana"/>
                        </a:rPr>
                        <a:t>2S </a:t>
                      </a:r>
                      <a:r>
                        <a:rPr lang="pt-BR" sz="800" b="1" spc="-105" dirty="0">
                          <a:latin typeface="Verdana"/>
                          <a:cs typeface="Verdana"/>
                        </a:rPr>
                        <a:t>OBRAS </a:t>
                      </a:r>
                      <a:r>
                        <a:rPr lang="pt-BR" sz="800" b="1" spc="-120" dirty="0">
                          <a:latin typeface="Verdana"/>
                          <a:cs typeface="Verdana"/>
                        </a:rPr>
                        <a:t>PÚBLICAS </a:t>
                      </a:r>
                      <a:r>
                        <a:rPr lang="pt-BR"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lang="pt-BR" sz="800" b="1" spc="-90" dirty="0">
                          <a:latin typeface="Verdana"/>
                          <a:cs typeface="Verdana"/>
                        </a:rPr>
                        <a:t>IMPACTO</a:t>
                      </a:r>
                      <a:r>
                        <a:rPr lang="pt-BR"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pt-BR" sz="800" b="1" spc="-120" dirty="0">
                          <a:latin typeface="Verdana"/>
                          <a:cs typeface="Verdana"/>
                        </a:rPr>
                        <a:t>AMBIENTAL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1S.VII.10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SEÑALIZACIÓN</a:t>
                      </a:r>
                      <a:endParaRPr lang="es-MX" sz="800" spc="-5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110" dirty="0">
                          <a:latin typeface="Verdana"/>
                          <a:cs typeface="Verdana"/>
                        </a:rPr>
                        <a:t>2S.II.2 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ELIMINACIÓN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CONTAMINACIÓN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VISUAL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2010-2014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2010-2014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2006-2009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.75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0.75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67027"/>
              </p:ext>
            </p:extLst>
          </p:nvPr>
        </p:nvGraphicFramePr>
        <p:xfrm>
          <a:off x="353568" y="1662937"/>
          <a:ext cx="9328146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0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4889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 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MUNICIPALES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7804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RASTRO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4889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ABOGADA SANDRA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LETICIA  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GONZÁLEZ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ZAMANO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14" baseline="0" dirty="0" smtClean="0">
                          <a:latin typeface="Verdana"/>
                          <a:cs typeface="Verdana"/>
                        </a:rPr>
                        <a:t> ADMINISTRADORA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RASTRO</a:t>
                      </a:r>
                      <a:r>
                        <a:rPr sz="7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MUNICIPAL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REPÚBLICA DE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NICARAGUA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500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QUINTERO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488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35-62-70-70 Ext.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7069/7070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0" dirty="0" err="1">
                          <a:latin typeface="Verdana"/>
                          <a:cs typeface="Verdana"/>
                          <a:hlinkClick r:id="rId2"/>
                        </a:rPr>
                        <a:t>sandra</a:t>
                      </a:r>
                      <a:r>
                        <a:rPr sz="800" b="1" spc="-60" dirty="0">
                          <a:latin typeface="Verdana"/>
                          <a:cs typeface="Verdana"/>
                          <a:hlinkClick r:id="rId2"/>
                        </a:rPr>
                        <a:t>.</a:t>
                      </a:r>
                      <a:r>
                        <a:rPr lang="es-MX" sz="800" b="1" spc="-60" dirty="0" err="1">
                          <a:latin typeface="Verdana"/>
                          <a:cs typeface="Verdana"/>
                          <a:hlinkClick r:id="rId2"/>
                        </a:rPr>
                        <a:t>gonzalez</a:t>
                      </a:r>
                      <a:r>
                        <a:rPr sz="800" b="1" spc="-60" dirty="0" smtClean="0">
                          <a:latin typeface="Verdana"/>
                          <a:cs typeface="Verdana"/>
                          <a:hlinkClick r:id="rId2"/>
                        </a:rPr>
                        <a:t>@</a:t>
                      </a:r>
                      <a:r>
                        <a:rPr sz="800" b="1" spc="-60" dirty="0" err="1" smtClean="0">
                          <a:latin typeface="Verdana"/>
                          <a:cs typeface="Verdana"/>
                          <a:hlinkClick r:id="rId2"/>
                        </a:rPr>
                        <a:t>tlaquepaque</a:t>
                      </a:r>
                      <a:r>
                        <a:rPr sz="800" b="1" spc="-60" dirty="0" smtClean="0">
                          <a:latin typeface="Verdana"/>
                          <a:cs typeface="Verdana"/>
                          <a:hlinkClick r:id="rId2"/>
                        </a:rPr>
                        <a:t>.</a:t>
                      </a:r>
                      <a:r>
                        <a:rPr lang="es-MX" sz="800" b="1" spc="-60" dirty="0" smtClean="0">
                          <a:latin typeface="Verdana"/>
                          <a:cs typeface="Verdana"/>
                          <a:hlinkClick r:id="rId2"/>
                        </a:rPr>
                        <a:t>gob.mx</a:t>
                      </a:r>
                      <a:r>
                        <a:rPr lang="es-MX" sz="800" b="1" spc="-60" baseline="0" dirty="0" smtClean="0">
                          <a:latin typeface="Verdana"/>
                          <a:cs typeface="Verdana"/>
                        </a:rPr>
                        <a:t>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4889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marR="4889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3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10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226379"/>
              </p:ext>
            </p:extLst>
          </p:nvPr>
        </p:nvGraphicFramePr>
        <p:xfrm>
          <a:off x="353568" y="1662937"/>
          <a:ext cx="9272267" cy="5270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8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96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168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TESORERIA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DEPARTAMENTO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REVISIÓN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OBRA</a:t>
                      </a:r>
                      <a:r>
                        <a:rPr sz="800" b="1" spc="-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PÚBLICA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1105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ING.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ROGELIO </a:t>
                      </a:r>
                      <a:r>
                        <a:rPr lang="es-MX" sz="700" b="1" spc="-70" dirty="0">
                          <a:latin typeface="Verdana"/>
                          <a:cs typeface="Verdana"/>
                        </a:rPr>
                        <a:t>NAVARRO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OLMEDO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JEFE DE DEPARTAMENTO DE REVISIÓN A LA OBRA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PÚBLICA</a:t>
                      </a:r>
                      <a:endParaRPr lang="es-MX" sz="700" b="1" spc="-90" dirty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MORELOS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225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05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649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 smtClean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  </a:t>
                      </a:r>
                      <a:r>
                        <a:rPr lang="es-MX" sz="800" b="1" spc="-45" dirty="0" smtClean="0">
                          <a:latin typeface="Verdana"/>
                          <a:cs typeface="Verdana"/>
                        </a:rPr>
                        <a:t>33 35</a:t>
                      </a:r>
                      <a:r>
                        <a:rPr lang="es-MX" sz="800" b="1" spc="-45" baseline="0" dirty="0" smtClean="0">
                          <a:latin typeface="Verdana"/>
                          <a:cs typeface="Verdana"/>
                        </a:rPr>
                        <a:t> 62 70 54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naolro@hotmail.com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70">
                          <a:latin typeface="Verdana"/>
                          <a:cs typeface="Verdana"/>
                        </a:rPr>
                        <a:t>2S OBRA PÚBLICA E IMPACTO AMBIENTAL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150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609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2S.IV.2 EJECUCIÓN DE OBRA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990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2008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57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089307"/>
              </p:ext>
            </p:extLst>
          </p:nvPr>
        </p:nvGraphicFramePr>
        <p:xfrm>
          <a:off x="353568" y="1662937"/>
          <a:ext cx="9272901" cy="5236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INTEGRAL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CIUDAD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6174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INTEGRAL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TERRITORIO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60" dirty="0">
                          <a:latin typeface="Verdana"/>
                          <a:cs typeface="Verdana"/>
                        </a:rPr>
                        <a:t>ARQ. 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CARMEN  </a:t>
                      </a: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SUSANA 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 ALCOCER  LUA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/DIRECTOR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INTEGRAL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7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35" dirty="0">
                          <a:latin typeface="Verdana"/>
                          <a:cs typeface="Verdana"/>
                        </a:rPr>
                        <a:t>TERRITORIO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JUAREZ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28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susana.alcocer@tlaquepaque.gob.mx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35-62-70-54 36-59-44-81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/55/56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7589/2402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2S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OBRAS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PÚBLICAS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IMPACTO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AMBIENTAL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7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2S.1.3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ANUNCIO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2S.1.4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CONDOMINIO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2S.1.5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EDIFICACIÓN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2S.1.7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FICHA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TÉCNICA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85" dirty="0">
                          <a:latin typeface="Verdana"/>
                          <a:cs typeface="Verdana"/>
                        </a:rPr>
                        <a:t>2S.1.13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SUBDIVISIÓN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85" dirty="0">
                          <a:latin typeface="Verdana"/>
                          <a:cs typeface="Verdana"/>
                        </a:rPr>
                        <a:t>2S.1.15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USO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SUELO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2S.1.16 BANCO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DE MATERIALES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7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2005-2014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 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2005-2014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lang="es-MX" sz="800" spc="-75" baseline="0" dirty="0">
                          <a:latin typeface="Verdana"/>
                          <a:cs typeface="Verdana"/>
                        </a:rPr>
                        <a:t> 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2005-2014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 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2005-2014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 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2005-2014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 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2005-2014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 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7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7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.4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12.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35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8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.20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9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.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80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7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.50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50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2211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4454">
                <a:tc vMerge="1">
                  <a:txBody>
                    <a:bodyPr/>
                    <a:lstStyle/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8445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 marL="635" algn="ctr">
                        <a:lnSpc>
                          <a:spcPts val="795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70878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72402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69009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80606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892797" y="5963158"/>
            <a:ext cx="2734310" cy="0"/>
          </a:xfrm>
          <a:custGeom>
            <a:avLst/>
            <a:gdLst/>
            <a:ahLst/>
            <a:cxnLst/>
            <a:rect l="l" t="t" r="r" b="b"/>
            <a:pathLst>
              <a:path w="2734309">
                <a:moveTo>
                  <a:pt x="0" y="0"/>
                </a:moveTo>
                <a:lnTo>
                  <a:pt x="273430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7" name="object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031085"/>
              </p:ext>
            </p:extLst>
          </p:nvPr>
        </p:nvGraphicFramePr>
        <p:xfrm>
          <a:off x="353568" y="1662937"/>
          <a:ext cx="9272901" cy="53446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INTEGRAL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CIUDAD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DESARROLLO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URBANO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60" dirty="0">
                          <a:latin typeface="Verdana"/>
                          <a:cs typeface="Verdana"/>
                        </a:rPr>
                        <a:t>ARQ. 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CARMEN  </a:t>
                      </a: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SUSANA 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 ALCOCER  LUA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DESARROLLO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URBANO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JUAREZ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28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susana.alcocer@tlaquepaque.gob.mx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4994">
                <a:tc grid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36-59-44-81 35-62-70-54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/55/56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2413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5" dirty="0" smtClean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2414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2S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OBRAS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PÚBLICAS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IMPACTO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AMBIENTAL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1450">
                <a:tc rowSpan="6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2S.1.4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CONDOMINIO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2S.1.5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EDIFICACIÓN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760"/>
                        </a:lnSpc>
                        <a:spcBef>
                          <a:spcPts val="280"/>
                        </a:spcBef>
                      </a:pPr>
                      <a:r>
                        <a:rPr sz="800" spc="-85" dirty="0">
                          <a:latin typeface="Verdana"/>
                          <a:cs typeface="Verdana"/>
                        </a:rPr>
                        <a:t>2S.1.14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URBANIZACIÓN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800" spc="-85" dirty="0">
                          <a:latin typeface="Verdana"/>
                          <a:cs typeface="Verdana"/>
                        </a:rPr>
                        <a:t>2S.1.15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USO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SUELO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2S.2.1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ALINEAMIENTO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2S.2.4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CONSTRUCIIÓN</a:t>
                      </a:r>
                      <a:endParaRPr lang="es-MX" sz="800" spc="-4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6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2000-2006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2000-2006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ts val="94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2000-2006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2000-2006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2000-2008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2000-2008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1994-2006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6">
                  <a:txBody>
                    <a:bodyPr/>
                    <a:lstStyle/>
                    <a:p>
                      <a:pPr marL="59436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13.125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5.475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594360">
                        <a:lnSpc>
                          <a:spcPts val="94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14.125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1.825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229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71.95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45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254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40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1449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5216">
                <a:tc vMerge="1">
                  <a:txBody>
                    <a:bodyPr/>
                    <a:lstStyle/>
                    <a:p>
                      <a:pPr marL="73025">
                        <a:lnSpc>
                          <a:spcPts val="760"/>
                        </a:lnSpc>
                        <a:spcBef>
                          <a:spcPts val="28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ts val="94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594360">
                        <a:lnSpc>
                          <a:spcPts val="94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7683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1270" algn="ctr">
                        <a:lnSpc>
                          <a:spcPts val="795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71640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860974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389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  <p:sp>
        <p:nvSpPr>
          <p:cNvPr id="38" name="CuadroTexto 37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820084"/>
              </p:ext>
            </p:extLst>
          </p:nvPr>
        </p:nvGraphicFramePr>
        <p:xfrm>
          <a:off x="353568" y="1662937"/>
          <a:ext cx="9272901" cy="5236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INTEGRAL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CIUDAD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CONTROL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EDIFICACIÓN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60" dirty="0">
                          <a:latin typeface="Verdana"/>
                          <a:cs typeface="Verdana"/>
                        </a:rPr>
                        <a:t>ARQ.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JAVIER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55" dirty="0" smtClean="0">
                          <a:latin typeface="Verdana"/>
                          <a:cs typeface="Verdana"/>
                        </a:rPr>
                        <a:t>OMAR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ROSAS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RIOS/DIRECTOR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CONTROL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700" b="1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EDIFICACIÓN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JUAREZ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28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36-57-13-12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2418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omarrosas@tlaquepaque.gob.mx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2S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OBRAS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PÚBLICAS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IMPACTO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AMBIENTAL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0688">
                <a:tc rowSpan="4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2S.1.7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FICHA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TÉCNICA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2S.2.1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ALINEAMIENTO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2S.2.3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HABITABILIDAD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2S.2.4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CONSTRUCIIÓN</a:t>
                      </a:r>
                      <a:endParaRPr lang="es-MX" sz="800" spc="-4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2001-2003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1997-2010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1997-2010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1997-2010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2007-2012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4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23.2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46.7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35.6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8.5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2211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4454">
                <a:tc vMerge="1">
                  <a:txBody>
                    <a:bodyPr/>
                    <a:lstStyle/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231822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795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4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0043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01040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0043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010402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0043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010402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80606" y="60043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892797" y="6010402"/>
            <a:ext cx="2734310" cy="0"/>
          </a:xfrm>
          <a:custGeom>
            <a:avLst/>
            <a:gdLst/>
            <a:ahLst/>
            <a:cxnLst/>
            <a:rect l="l" t="t" r="r" b="b"/>
            <a:pathLst>
              <a:path w="2734309">
                <a:moveTo>
                  <a:pt x="0" y="0"/>
                </a:moveTo>
                <a:lnTo>
                  <a:pt x="273430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7" name="object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208731"/>
              </p:ext>
            </p:extLst>
          </p:nvPr>
        </p:nvGraphicFramePr>
        <p:xfrm>
          <a:off x="353568" y="1662937"/>
          <a:ext cx="9346561" cy="5419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840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5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774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DESARROLLO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ECONÓMICO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COMBATE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DESIGUALDAD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8321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DESARROLLO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ECONÓMICO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COMBATE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DESIGUALDAD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06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418465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75" dirty="0" smtClean="0">
                          <a:latin typeface="Verdana"/>
                          <a:cs typeface="Verdana"/>
                        </a:rPr>
                        <a:t>VICENTE GARCÍA  </a:t>
                      </a:r>
                      <a:r>
                        <a:rPr lang="es-MX" sz="700" b="1" spc="-75" dirty="0">
                          <a:latin typeface="Verdana"/>
                          <a:cs typeface="Verdana"/>
                        </a:rPr>
                        <a:t>MAGAÑA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/COORDINADOR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DESARROLLO </a:t>
                      </a:r>
                      <a:r>
                        <a:rPr sz="700" b="1" spc="-45" dirty="0">
                          <a:latin typeface="Verdana"/>
                          <a:cs typeface="Verdana"/>
                        </a:rPr>
                        <a:t>ECONÓMICO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700" b="1" spc="-70" dirty="0">
                          <a:latin typeface="Verdana"/>
                          <a:cs typeface="Verdana"/>
                        </a:rPr>
                        <a:t>COMBATE </a:t>
                      </a:r>
                      <a:r>
                        <a:rPr sz="7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7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DESIGUALDAD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JUAREZ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238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 marR="120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36-35-10-87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7174,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7193,7171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60" dirty="0" err="1">
                          <a:latin typeface="Verdana"/>
                          <a:cs typeface="Verdana"/>
                        </a:rPr>
                        <a:t>vicente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.</a:t>
                      </a:r>
                      <a:r>
                        <a:rPr lang="es-MX" sz="800" b="1" spc="-60" dirty="0" err="1">
                          <a:latin typeface="Verdana"/>
                          <a:cs typeface="Verdana"/>
                        </a:rPr>
                        <a:t>garcia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@tlaquepaque.g</a:t>
                      </a:r>
                      <a:r>
                        <a:rPr sz="800" b="1" spc="-5" dirty="0">
                          <a:latin typeface="Verdana"/>
                          <a:cs typeface="Verdana"/>
                        </a:rPr>
                        <a:t>ob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.mx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1430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50800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103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1142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220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15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 smtClean="0">
                          <a:latin typeface="Verdana"/>
                          <a:cs typeface="Verdana"/>
                        </a:rPr>
                        <a:t>4S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PROMOCIÓN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ECONÓMICA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TURISMO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marR="120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83642">
                <a:tc rowSpan="4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120" dirty="0">
                          <a:latin typeface="Verdana"/>
                          <a:cs typeface="Verdana"/>
                        </a:rPr>
                        <a:t>4S.I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CENTRO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HISTÓRICO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spc="-125" dirty="0">
                          <a:latin typeface="Verdana"/>
                          <a:cs typeface="Verdana"/>
                        </a:rPr>
                        <a:t>4S.II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PROMOCIÓN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LABORAL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869"/>
                        </a:lnSpc>
                        <a:spcBef>
                          <a:spcPts val="190"/>
                        </a:spcBef>
                      </a:pPr>
                      <a:r>
                        <a:rPr sz="800" spc="-130" dirty="0">
                          <a:latin typeface="Verdana"/>
                          <a:cs typeface="Verdana"/>
                        </a:rPr>
                        <a:t>4S.III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FOMENTO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ARTESANAL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43815" marR="1184910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r>
                        <a:rPr sz="800" spc="-90" dirty="0">
                          <a:latin typeface="Verdana"/>
                          <a:cs typeface="Verdana"/>
                        </a:rPr>
                        <a:t>4S.IV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DIFUSIÓN,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PROMOCIÓN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 FOMENTO</a:t>
                      </a:r>
                      <a:r>
                        <a:rPr sz="8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AL 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TURÍSTICO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4S.V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INVERSIÓN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EMPRENDIMIENTO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spc="-95" dirty="0">
                          <a:latin typeface="Verdana"/>
                          <a:cs typeface="Verdana"/>
                        </a:rPr>
                        <a:t>4S.VI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AGROPECUARIO</a:t>
                      </a:r>
                      <a:endParaRPr lang="es-MX" sz="800" spc="-1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2006-2010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2007-2014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5">
                  <a:txBody>
                    <a:bodyPr/>
                    <a:lstStyle/>
                    <a:p>
                      <a:pPr marL="3810" marR="1206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1206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1206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1206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1206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1206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1206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12065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.5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marR="1206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1449"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7827">
                <a:tc vMerge="1">
                  <a:txBody>
                    <a:bodyPr/>
                    <a:lstStyle/>
                    <a:p>
                      <a:pPr marL="73025">
                        <a:lnSpc>
                          <a:spcPts val="869"/>
                        </a:lnSpc>
                        <a:spcBef>
                          <a:spcPts val="1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293980">
                <a:tc vMerge="1">
                  <a:txBody>
                    <a:bodyPr/>
                    <a:lstStyle/>
                    <a:p>
                      <a:pPr marL="43815" marR="1184910" indent="28575">
                        <a:lnSpc>
                          <a:spcPts val="98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13105" marR="704215" algn="ctr">
                        <a:lnSpc>
                          <a:spcPct val="101299"/>
                        </a:lnSpc>
                        <a:spcBef>
                          <a:spcPts val="3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20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62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  <p:sp>
        <p:nvSpPr>
          <p:cNvPr id="38" name="CuadroTexto 37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10185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1018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10185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95195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6552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6552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594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6552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58491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00525"/>
              </p:ext>
            </p:extLst>
          </p:nvPr>
        </p:nvGraphicFramePr>
        <p:xfrm>
          <a:off x="353568" y="1662937"/>
          <a:ext cx="9272901" cy="53075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99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930"/>
                        </a:lnSpc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DESARROLLO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ECONÓMICO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COMBATE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DESIGUALDAD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071370" marR="1565910" indent="-282575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DESARROLLO 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AGROPECUARIO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4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43815">
                        <a:lnSpc>
                          <a:spcPts val="790"/>
                        </a:lnSpc>
                        <a:spcBef>
                          <a:spcPts val="350"/>
                        </a:spcBef>
                      </a:pPr>
                      <a:r>
                        <a:rPr sz="700" b="1" spc="-100" dirty="0">
                          <a:latin typeface="Verdana"/>
                          <a:cs typeface="Verdana"/>
                        </a:rPr>
                        <a:t>DR.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SALVADOR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NÚNEZ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CARDENAS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DESARROLLO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AGROPECUARIO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GONZÁLEZ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GALLO 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#52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TOLUQUILLA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36-01-01-19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7640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  <a:hlinkClick r:id="rId3"/>
                        </a:rPr>
                        <a:t>agropecuariotlaquepaque@gmail.com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318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2005-2014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4.5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5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2076450"/>
          </a:xfrm>
          <a:custGeom>
            <a:avLst/>
            <a:gdLst/>
            <a:ahLst/>
            <a:cxnLst/>
            <a:rect l="l" t="t" r="r" b="b"/>
            <a:pathLst>
              <a:path h="2076450">
                <a:moveTo>
                  <a:pt x="0" y="0"/>
                </a:moveTo>
                <a:lnTo>
                  <a:pt x="0" y="207606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2076450"/>
          </a:xfrm>
          <a:custGeom>
            <a:avLst/>
            <a:gdLst/>
            <a:ahLst/>
            <a:cxnLst/>
            <a:rect l="l" t="t" r="r" b="b"/>
            <a:pathLst>
              <a:path h="2076450">
                <a:moveTo>
                  <a:pt x="0" y="0"/>
                </a:moveTo>
                <a:lnTo>
                  <a:pt x="0" y="207606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2076450"/>
          </a:xfrm>
          <a:custGeom>
            <a:avLst/>
            <a:gdLst/>
            <a:ahLst/>
            <a:cxnLst/>
            <a:rect l="l" t="t" r="r" b="b"/>
            <a:pathLst>
              <a:path h="2076450">
                <a:moveTo>
                  <a:pt x="0" y="0"/>
                </a:moveTo>
                <a:lnTo>
                  <a:pt x="0" y="207606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11250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118605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11250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118605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11250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118605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661061"/>
              </p:ext>
            </p:extLst>
          </p:nvPr>
        </p:nvGraphicFramePr>
        <p:xfrm>
          <a:off x="353568" y="1749193"/>
          <a:ext cx="9272901" cy="5413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9431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114" dirty="0">
                          <a:latin typeface="Verdana"/>
                          <a:cs typeface="Verdana"/>
                        </a:rPr>
                        <a:t>JESÚS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HUGO 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LEAL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MOYA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JURÍDICO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9493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672">
                <a:tc>
                  <a:txBody>
                    <a:bodyPr/>
                    <a:lstStyle/>
                    <a:p>
                      <a:pPr marL="73025">
                        <a:lnSpc>
                          <a:spcPts val="875"/>
                        </a:lnSpc>
                        <a:spcBef>
                          <a:spcPts val="5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10-57-60-22 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6022/6023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4830445">
                        <a:lnSpc>
                          <a:spcPts val="915"/>
                        </a:lnSpc>
                        <a:spcBef>
                          <a:spcPts val="5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  <a:hlinkClick r:id="rId3"/>
                        </a:rPr>
                        <a:t>jose</a:t>
                      </a:r>
                      <a:r>
                        <a:rPr lang="es-MX" sz="800" b="1" spc="-70" dirty="0">
                          <a:latin typeface="Verdana"/>
                          <a:cs typeface="Verdana"/>
                          <a:hlinkClick r:id="rId4"/>
                        </a:rPr>
                        <a:t>.leal@tlaquepaque.gob.mx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545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2C.3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BÚSQUEDA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.65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7144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2C.17.1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2002-2016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2.05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2C.17.2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CIVIL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1989-2014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4.45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21919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2C.17.3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PENAL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8630" algn="ctr">
                        <a:lnSpc>
                          <a:spcPts val="76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ts val="76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1.45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495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 marL="1270" algn="ctr">
                        <a:lnSpc>
                          <a:spcPts val="855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ts val="725"/>
                        </a:lnSpc>
                        <a:spcBef>
                          <a:spcPts val="1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60210">
                <a:tc>
                  <a:txBody>
                    <a:bodyPr/>
                    <a:lstStyle/>
                    <a:p>
                      <a:pPr marL="73025">
                        <a:lnSpc>
                          <a:spcPts val="880"/>
                        </a:lnSpc>
                        <a:spcBef>
                          <a:spcPts val="28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2C.17.4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MERCANTIL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2011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.05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55051">
                <a:tc>
                  <a:txBody>
                    <a:bodyPr/>
                    <a:lstStyle/>
                    <a:p>
                      <a:pPr marL="43815" marR="1143000" indent="28575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2C.20.1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 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RESPONSABILIDAD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PATRIMONIAL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2006-2013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.95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54916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2C.20.3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</a:t>
                      </a:r>
                      <a:r>
                        <a:rPr sz="8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RECUPERACIÓN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PREDIO</a:t>
                      </a:r>
                      <a:r>
                        <a:rPr sz="8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PATRIMONIAL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2006-2013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0.05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2C.27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0" dirty="0">
                          <a:latin typeface="Verdana"/>
                          <a:cs typeface="Verdana"/>
                        </a:rPr>
                        <a:t>SINIESTRO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2011-2013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1.15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34643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2C.30.1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QUEJAS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INSTANCIAS</a:t>
                      </a:r>
                      <a:r>
                        <a:rPr sz="8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ESTATALES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6863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2001-2013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.65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31233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295752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CONSTRUCCIÓN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COMUNIDAD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CONSTRUCCIÓN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COMUNIDAD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85" dirty="0" smtClean="0">
                          <a:latin typeface="Verdana"/>
                          <a:cs typeface="Verdana"/>
                        </a:rPr>
                        <a:t>C.</a:t>
                      </a:r>
                      <a:r>
                        <a:rPr lang="es-MX" sz="700" b="1" spc="-85" baseline="0" dirty="0" smtClean="0">
                          <a:latin typeface="Verdana"/>
                          <a:cs typeface="Verdana"/>
                        </a:rPr>
                        <a:t> SARA ESTHER CÁRDENAS GARIBAY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/COORDINADOR</a:t>
                      </a:r>
                      <a:r>
                        <a:rPr lang="es-MX" sz="700" b="1" spc="-85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CONSTRUCCIÓN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700" b="1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COMUNIDAD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BOULEVAR TLAQUEPAQUE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ADMINISTRATIVA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PILA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SECA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LOCAL</a:t>
                      </a:r>
                      <a:r>
                        <a:rPr sz="800" b="1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16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12-03-25-63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/66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Ext.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2566,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2563,2562/35624019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5">
                          <a:latin typeface="Verdana"/>
                          <a:cs typeface="Verdana"/>
                          <a:hlinkClick r:id="rId2"/>
                        </a:rPr>
                        <a:t>psicologia79</a:t>
                      </a:r>
                      <a:r>
                        <a:rPr sz="800" b="1" spc="-65">
                          <a:latin typeface="Verdana"/>
                          <a:cs typeface="Verdana"/>
                          <a:hlinkClick r:id="rId2"/>
                        </a:rPr>
                        <a:t>@</a:t>
                      </a:r>
                      <a:r>
                        <a:rPr lang="es-MX" sz="800" b="1" spc="-65">
                          <a:latin typeface="Verdana"/>
                          <a:cs typeface="Verdana"/>
                        </a:rPr>
                        <a:t>hotmail.com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SEGUIMIENTO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11C 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PLANEACIÓN, 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INFORMACIÓN, 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EVALUACIÓN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POLÍTICAS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11C.I.3 </a:t>
                      </a:r>
                      <a:r>
                        <a:rPr lang="es-MX" sz="800" spc="15" dirty="0">
                          <a:latin typeface="Verdana"/>
                          <a:cs typeface="Verdana"/>
                        </a:rPr>
                        <a:t>PROGRAMA</a:t>
                      </a:r>
                      <a:r>
                        <a:rPr lang="es-MX" sz="8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MUNICIPAL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2007-2009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2007-2009, 2017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7.5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3267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3267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3267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889045"/>
              </p:ext>
            </p:extLst>
          </p:nvPr>
        </p:nvGraphicFramePr>
        <p:xfrm>
          <a:off x="353568" y="1662937"/>
          <a:ext cx="9272901" cy="52727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CONSTRUCCIÓN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COMUNIDAD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EDUCACIÓN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0557">
                <a:tc>
                  <a:txBody>
                    <a:bodyPr/>
                    <a:lstStyle/>
                    <a:p>
                      <a:pPr marL="43815">
                        <a:lnSpc>
                          <a:spcPts val="685"/>
                        </a:lnSpc>
                        <a:spcBef>
                          <a:spcPts val="5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MA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GDIEL ANAHÍ GONZÁLEZ VALLARTA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EDUCACIÓN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3154">
                <a:tc gridSpan="6">
                  <a:txBody>
                    <a:bodyPr/>
                    <a:lstStyle/>
                    <a:p>
                      <a:pPr marL="5991225">
                        <a:lnSpc>
                          <a:spcPts val="869"/>
                        </a:lnSpc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PRISCILIANO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SÁNCHEZ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191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  <a:tabLst>
                          <a:tab pos="1494790" algn="l"/>
                        </a:tabLst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36-57-68-90    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35-62-70-36	36-39-52-05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37/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38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2001/2002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spc="-30" dirty="0" smtClean="0">
                          <a:latin typeface="Verdana"/>
                          <a:cs typeface="Verdana"/>
                        </a:rPr>
                        <a:t>direcciondeeducacion@tlaquepaque.gob.mx</a:t>
                      </a: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4489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1C LEGISLACIÓN, 2C ASUNTOS JURÍDICOS, 5C RECURSOS FINANCIEROS, 6C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 RECURSOS MATERIALES, 9C COMUNICACIÓN SOCIAL Y RELACIONES INSTITUCIONALES,   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11C  PLANEACIÓN,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INFORMACIÓN, EVALUACIÓN Y POLÍTICAS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3944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1C.2 ACUERDO DE CABILDO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2C.5 COMODATO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5C.II.7 TRANSFERENCIAS, ASIGNACIONES,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SUBSIDIOS Y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           OTRAS AYUDAS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6C.1 ADMINISTRACIÓN DE ADQUISICIONES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6C.3 ADMINISTRACIÓN DE BIENES MUEBLES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9C.1 ACTIVIDAD INTERINSTITUCIONAL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10C.3 GESTIÓN DE 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SERVICIOS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11C.5 INFORME DE ACTIVIDADES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2006-2011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, 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 smtClean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.8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.30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5.5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 smtClean="0">
                          <a:latin typeface="Verdana"/>
                          <a:cs typeface="Verdana"/>
                        </a:rPr>
                        <a:t>.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12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2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3267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3267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3267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382523"/>
              </p:ext>
            </p:extLst>
          </p:nvPr>
        </p:nvGraphicFramePr>
        <p:xfrm>
          <a:off x="353568" y="1662937"/>
          <a:ext cx="9272901" cy="52727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CONSTRUCCIÓN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COMUNIDAD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EDUCACIÓN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0557">
                <a:tc>
                  <a:txBody>
                    <a:bodyPr/>
                    <a:lstStyle/>
                    <a:p>
                      <a:pPr marL="43815">
                        <a:lnSpc>
                          <a:spcPts val="685"/>
                        </a:lnSpc>
                        <a:spcBef>
                          <a:spcPts val="5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MAGDIEL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ANAHY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GONZÁLEZ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VALLARTA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/DIRECTOR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A 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7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EDUCACIÓN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3154">
                <a:tc gridSpan="6">
                  <a:txBody>
                    <a:bodyPr/>
                    <a:lstStyle/>
                    <a:p>
                      <a:pPr marL="5991225">
                        <a:lnSpc>
                          <a:spcPts val="869"/>
                        </a:lnSpc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PRISCILIANO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SÁNCHEZ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191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direcciondeeducacion@tlaquepaque.gob.mx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  <a:tabLst>
                          <a:tab pos="1494790" algn="l"/>
                        </a:tabLst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36-57-68-90    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35-62-70-36	36-39-52-05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37/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38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2001/2002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8220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11C  PLANEACIÓN,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INFORMACIÓN, EVALUACIÓN Y POLÍTICAS 12C TRANSPARENCIA Y ACCESO A LA INFORMACIÓN,  14C EDUCACIÓN, CULTURA Y DEPORTE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13944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11C.I.2 ANTE AUTORIDAD FEDERAL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11C.I.3 PROGRAMAS MUNICIPALES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12C.4 SOLICITUD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DE INFORMACIÓN</a:t>
                      </a:r>
                      <a:endParaRPr lang="es-MX" sz="800" spc="-6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14C.1 EVENTOS INSTITUCIONALES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12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2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051586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87552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80" dirty="0">
                          <a:latin typeface="Verdana"/>
                          <a:cs typeface="Verdana"/>
                        </a:rPr>
                        <a:t>DESARROLLO ECONÓMICO Y COMBATE A LA DESIGUALDAD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DEL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CENTRO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CULTURAL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REFUGIO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LIC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. GABRIEL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PERÉZ PÁDILLA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/ADMINISTRADORA</a:t>
                      </a:r>
                      <a:r>
                        <a:rPr lang="es-MX" sz="700" b="1" spc="-100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0" dirty="0" smtClean="0">
                          <a:latin typeface="Verdana"/>
                          <a:cs typeface="Verdana"/>
                        </a:rPr>
                        <a:t>DEL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CENTRO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CULTURAL </a:t>
                      </a:r>
                      <a:r>
                        <a:rPr sz="700" b="1" spc="-130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7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REFUGIO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PRISCILIANO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SÁNCHEZ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191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3-36-59-09-45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60" dirty="0" err="1">
                          <a:latin typeface="Verdana"/>
                          <a:cs typeface="Verdana"/>
                          <a:hlinkClick r:id="rId2"/>
                        </a:rPr>
                        <a:t>centroculturalelrefugio</a:t>
                      </a:r>
                      <a:r>
                        <a:rPr sz="800" b="1" spc="-60" dirty="0">
                          <a:latin typeface="Verdana"/>
                          <a:cs typeface="Verdana"/>
                          <a:hlinkClick r:id="rId2"/>
                        </a:rPr>
                        <a:t>@gmail.com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2006-2009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3267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3267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3267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24412"/>
              </p:ext>
            </p:extLst>
          </p:nvPr>
        </p:nvGraphicFramePr>
        <p:xfrm>
          <a:off x="353568" y="1662937"/>
          <a:ext cx="9272901" cy="52808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80" dirty="0">
                          <a:latin typeface="Verdana"/>
                          <a:cs typeface="Verdana"/>
                        </a:rPr>
                        <a:t> DESARROLLO ECONÓMICO  Y COMBATE A LA DESIGUALDAD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JEFATURA 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MUSEO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"PANTALEÓN</a:t>
                      </a:r>
                      <a:r>
                        <a:rPr sz="800" b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PANDURO"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1120140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lang="es-MX" sz="700" b="1" spc="-60" dirty="0" smtClean="0">
                          <a:latin typeface="Verdana"/>
                          <a:cs typeface="Verdana"/>
                        </a:rPr>
                        <a:t>C.</a:t>
                      </a:r>
                      <a:r>
                        <a:rPr lang="es-MX" sz="700" b="1" spc="-60" baseline="0" dirty="0" smtClean="0">
                          <a:latin typeface="Verdana"/>
                          <a:cs typeface="Verdana"/>
                        </a:rPr>
                        <a:t> LIDIA ELIZABETH RUIZ VELASCO RAMIREZ </a:t>
                      </a:r>
                      <a:r>
                        <a:rPr sz="700" b="1" spc="-60" dirty="0" smtClean="0">
                          <a:latin typeface="Verdana"/>
                          <a:cs typeface="Verdana"/>
                        </a:rPr>
                        <a:t>/JEFA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700" b="1" spc="-120" dirty="0">
                          <a:latin typeface="Verdana"/>
                          <a:cs typeface="Verdana"/>
                        </a:rPr>
                        <a:t> AREA  DE </a:t>
                      </a:r>
                      <a:r>
                        <a:rPr lang="es-MX" sz="700" b="1" spc="-120" dirty="0" smtClean="0">
                          <a:latin typeface="Verdana"/>
                          <a:cs typeface="Verdana"/>
                        </a:rPr>
                        <a:t> MUSEO</a:t>
                      </a:r>
                      <a:r>
                        <a:rPr sz="7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 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"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PANTALÉON</a:t>
                      </a:r>
                      <a:r>
                        <a:rPr sz="700" b="1" spc="-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PANDURO"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PRISCILIANO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SÁNCHEZ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191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 smtClean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900" b="1" spc="-30" dirty="0" smtClean="0">
                          <a:latin typeface="Verdana"/>
                          <a:cs typeface="Verdana"/>
                        </a:rPr>
                        <a:t>museo.pantaleonpanduro@hotmail.com</a:t>
                      </a:r>
                      <a:endParaRPr sz="9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33-38-38-43-15 / 33-36-39-43-63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7520/7521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394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.5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5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12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2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573401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80" dirty="0">
                          <a:latin typeface="Verdana"/>
                          <a:cs typeface="Verdana"/>
                        </a:rPr>
                        <a:t> DESARROLLO ECONÓMICO  Y COMBATE A LA DESIGUALDAD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BIBLIOTECAS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MTRA. </a:t>
                      </a:r>
                      <a:r>
                        <a:rPr lang="es-MX" sz="700" b="1" spc="-40" dirty="0" smtClean="0">
                          <a:latin typeface="Verdana"/>
                          <a:cs typeface="Verdana"/>
                        </a:rPr>
                        <a:t> ANABEL GONZÁLEZ ACEVES / JEFA</a:t>
                      </a:r>
                      <a:r>
                        <a:rPr lang="es-MX" sz="700" b="1" spc="-40" baseline="0" dirty="0" smtClean="0">
                          <a:latin typeface="Verdana"/>
                          <a:cs typeface="Verdana"/>
                        </a:rPr>
                        <a:t> DE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ÁREA 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BIBLIOTECAS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CONTITUCIÓN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159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38-38-43-15 36-39-43-63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7520/7521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900" b="1" spc="-65" dirty="0" smtClean="0">
                          <a:latin typeface="Verdana"/>
                          <a:cs typeface="Verdana"/>
                        </a:rPr>
                        <a:t>co</a:t>
                      </a:r>
                      <a:r>
                        <a:rPr lang="es-MX" sz="900" b="1" spc="-65" dirty="0" smtClean="0">
                          <a:latin typeface="Verdana"/>
                          <a:cs typeface="Verdana"/>
                        </a:rPr>
                        <a:t>o</a:t>
                      </a:r>
                      <a:r>
                        <a:rPr sz="900" b="1" spc="-65" dirty="0" err="1" smtClean="0">
                          <a:latin typeface="Verdana"/>
                          <a:cs typeface="Verdana"/>
                        </a:rPr>
                        <a:t>rdinacion</a:t>
                      </a:r>
                      <a:r>
                        <a:rPr lang="es-MX" sz="900" b="1" spc="-65" dirty="0" err="1" smtClean="0">
                          <a:latin typeface="Verdana"/>
                          <a:cs typeface="Verdana"/>
                        </a:rPr>
                        <a:t>bibliotecastlq@gm</a:t>
                      </a:r>
                      <a:r>
                        <a:rPr sz="900" b="1" spc="-65" dirty="0" smtClean="0">
                          <a:latin typeface="Verdana"/>
                          <a:cs typeface="Verdana"/>
                        </a:rPr>
                        <a:t>ail</a:t>
                      </a:r>
                      <a:r>
                        <a:rPr lang="es-MX" sz="900" b="1" spc="-65" dirty="0" smtClean="0">
                          <a:latin typeface="Verdana"/>
                          <a:cs typeface="Verdana"/>
                        </a:rPr>
                        <a:t>.</a:t>
                      </a:r>
                      <a:r>
                        <a:rPr lang="es-MX" sz="900" b="1" spc="-65" dirty="0" err="1" smtClean="0">
                          <a:latin typeface="Verdana"/>
                          <a:cs typeface="Verdana"/>
                        </a:rPr>
                        <a:t>com</a:t>
                      </a:r>
                      <a:endParaRPr sz="9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14C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EDUCACIÓN,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CULTURA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DEPORTE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14C.II.1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CONSULTA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BIBLIOGRÁFICA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381703"/>
              </p:ext>
            </p:extLst>
          </p:nvPr>
        </p:nvGraphicFramePr>
        <p:xfrm>
          <a:off x="353568" y="1662937"/>
          <a:ext cx="9272901" cy="53047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CONSTRUCCIÓN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COMUNIDAD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10" dirty="0">
                          <a:latin typeface="Verdana"/>
                          <a:cs typeface="Verdana"/>
                        </a:rPr>
                        <a:t>DEPARTAMENTO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MANTENIMIENTO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b="1" spc="-1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ESCUELAS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lang="es-MX" sz="700" b="1" spc="-70" dirty="0">
                          <a:latin typeface="Verdana"/>
                          <a:cs typeface="Verdana"/>
                        </a:rPr>
                        <a:t>ADAN CASILLAS HERNÁNDEZ /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JEFE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DEL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DEPTO.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MANTENIMIENTO </a:t>
                      </a:r>
                      <a:r>
                        <a:rPr sz="700" b="1" spc="-3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7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ESCUELAS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5" dirty="0">
                          <a:latin typeface="Verdana"/>
                          <a:cs typeface="Verdana"/>
                        </a:rPr>
                        <a:t>PRISCILIANO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SÁNCHEZ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191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</a:t>
                      </a:r>
                      <a:r>
                        <a:rPr sz="800" b="1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49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ts val="915"/>
                        </a:lnSpc>
                        <a:spcBef>
                          <a:spcPts val="5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38-38-40-20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7655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 /3314483655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541655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lang="es-MX" sz="800" b="1" dirty="0" smtClean="0">
                          <a:latin typeface="Verdana"/>
                          <a:cs typeface="Verdana"/>
                        </a:rPr>
                        <a:t>ma.corderoba@gmail.com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318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2006-2012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5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631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631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570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631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814087"/>
              </p:ext>
            </p:extLst>
          </p:nvPr>
        </p:nvGraphicFramePr>
        <p:xfrm>
          <a:off x="353568" y="1662937"/>
          <a:ext cx="9272901" cy="52705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96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168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5" dirty="0">
                          <a:latin typeface="Verdana"/>
                          <a:cs typeface="Verdana"/>
                        </a:rPr>
                        <a:t>COORDINACIÓN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CONSTRUCCIÓN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COMUNIDAD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dirty="0">
                          <a:latin typeface="Verdana"/>
                          <a:cs typeface="Verdana"/>
                        </a:rPr>
                        <a:t>J</a:t>
                      </a:r>
                      <a:r>
                        <a:rPr lang="es-MX" sz="800" b="1" dirty="0" smtClean="0">
                          <a:latin typeface="Verdana"/>
                          <a:cs typeface="Verdana"/>
                        </a:rPr>
                        <a:t>EFATURA </a:t>
                      </a:r>
                      <a:r>
                        <a:rPr lang="es-MX" sz="800" b="1" dirty="0">
                          <a:latin typeface="Verdana"/>
                          <a:cs typeface="Verdana"/>
                        </a:rPr>
                        <a:t>DE DEPARTAMENTO DE GESTIÓN</a:t>
                      </a:r>
                      <a:r>
                        <a:rPr lang="es-MX" sz="800" b="1" baseline="0" dirty="0">
                          <a:latin typeface="Verdana"/>
                          <a:cs typeface="Verdana"/>
                        </a:rPr>
                        <a:t> Y VINCULACIÓN CIUDADANA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840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 smtClean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 smtClean="0">
                          <a:latin typeface="Verdana"/>
                          <a:cs typeface="Verdana"/>
                        </a:rPr>
                        <a:t>CARGO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 BOULEVAR TLAQUEPAQUE UNIDAD ADMINISTRATIVA PILA SECA LOCAL #16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15" dirty="0" smtClean="0">
                          <a:latin typeface="Verdana"/>
                          <a:cs typeface="Verdana"/>
                        </a:rPr>
                        <a:t>C.</a:t>
                      </a:r>
                      <a:r>
                        <a:rPr lang="es-MX" sz="700" b="1" spc="-15" baseline="0" dirty="0" smtClean="0">
                          <a:latin typeface="Verdana"/>
                          <a:cs typeface="Verdana"/>
                        </a:rPr>
                        <a:t> SARA ESTHER CÁRDENAS GARIBAY </a:t>
                      </a:r>
                      <a:r>
                        <a:rPr lang="es-MX" sz="700" b="1" spc="-15" dirty="0" smtClean="0">
                          <a:latin typeface="Verdana"/>
                          <a:cs typeface="Verdana"/>
                        </a:rPr>
                        <a:t>/JEFA DE DEPARTAMETO DE GESTIÓN Y VINCULACIÓN CIUDADANA 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1095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  33-12-03-25-63 EXT. 2566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MX" sz="800" spc="-30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baseline="0" dirty="0" smtClean="0">
                          <a:latin typeface="Verdana"/>
                          <a:cs typeface="Verdana"/>
                          <a:hlinkClick r:id="rId3"/>
                        </a:rPr>
                        <a:t>vinculo.ciudadanotlq@hotmail.com</a:t>
                      </a:r>
                      <a:r>
                        <a:rPr lang="es-MX" sz="800" b="1" spc="-30" baseline="0" dirty="0" smtClean="0">
                          <a:latin typeface="Verdana"/>
                          <a:cs typeface="Verdana"/>
                        </a:rPr>
                        <a:t> 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49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541655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PLANEACIÓN, INFORMACIÓN,</a:t>
                      </a:r>
                      <a:r>
                        <a:rPr lang="es-MX" sz="800" b="1" spc="-135" baseline="0" dirty="0">
                          <a:latin typeface="Verdana"/>
                          <a:cs typeface="Verdana"/>
                        </a:rPr>
                        <a:t> EVALUACIÓN Y POLITICAS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318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800" spc="-60" dirty="0">
                          <a:latin typeface="Verdana"/>
                          <a:cs typeface="Verdana"/>
                        </a:rPr>
                        <a:t>11C.1.3 PROGRAMAS</a:t>
                      </a:r>
                      <a:r>
                        <a:rPr lang="es-MX" sz="800" spc="-60" baseline="0" dirty="0">
                          <a:latin typeface="Verdana"/>
                          <a:cs typeface="Verdana"/>
                        </a:rPr>
                        <a:t> MUNICIPALES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16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-201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5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927348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32129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 CONSTRUCCIÓN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 DE </a:t>
                      </a:r>
                      <a:r>
                        <a:rPr lang="es-MX" sz="800" b="1" spc="-125" dirty="0">
                          <a:latin typeface="Verdana"/>
                          <a:cs typeface="Verdana"/>
                        </a:rPr>
                        <a:t>LA COMUNIDAD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MÉDICOS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MUNICIPALES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100" dirty="0">
                          <a:latin typeface="Verdana"/>
                          <a:cs typeface="Verdana"/>
                        </a:rPr>
                        <a:t>DR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A.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MARGARITA  RÍOS 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CERVANTES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SERVICIOS</a:t>
                      </a:r>
                      <a:r>
                        <a:rPr sz="700" b="1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MEDICOS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MARCOS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MONTERO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959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ALAMO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38-37-29-71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6971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5" dirty="0" err="1">
                          <a:latin typeface="Verdana"/>
                          <a:cs typeface="Verdana"/>
                        </a:rPr>
                        <a:t>margarita.cervantes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@</a:t>
                      </a: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tlaquepaque.gob.mx           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15C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MÉDICOS,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ESPECIALIZADOS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EMERGENCIA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15C.2 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ATENCIÓN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spc="-25" dirty="0">
                          <a:latin typeface="Verdana"/>
                          <a:cs typeface="Verdana"/>
                        </a:rPr>
                        <a:t>TRABAJO</a:t>
                      </a:r>
                      <a:r>
                        <a:rPr lang="es-MX" sz="8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SOCIAL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15C.7 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CONSULTA</a:t>
                      </a:r>
                      <a:r>
                        <a:rPr lang="es-MX" sz="8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10" dirty="0">
                          <a:latin typeface="Verdana"/>
                          <a:cs typeface="Verdana"/>
                        </a:rPr>
                        <a:t>MÉDICA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760"/>
                        </a:lnSpc>
                        <a:spcBef>
                          <a:spcPts val="275"/>
                        </a:spcBef>
                      </a:pPr>
                      <a:r>
                        <a:rPr lang="es-MX" sz="800" spc="-45" dirty="0">
                          <a:latin typeface="Verdana"/>
                          <a:cs typeface="Verdana"/>
                        </a:rPr>
                        <a:t>15C.12 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PARTE </a:t>
                      </a:r>
                      <a:r>
                        <a:rPr lang="es-MX" sz="800" spc="-10" dirty="0">
                          <a:latin typeface="Verdana"/>
                          <a:cs typeface="Verdana"/>
                        </a:rPr>
                        <a:t>MÉDICO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85" dirty="0">
                          <a:latin typeface="Verdana"/>
                          <a:cs typeface="Verdana"/>
                        </a:rPr>
                        <a:t>LESIONES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es-MX" sz="800" spc="-30" dirty="0">
                          <a:latin typeface="Verdana"/>
                          <a:cs typeface="Verdana"/>
                        </a:rPr>
                        <a:t>15C. 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18 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URGENCIAS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MÉDICAS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2011-2013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2011-2014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2011-2014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R="46863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2014-2015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7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ts val="94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10185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1018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10185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95195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5">
                <a:moveTo>
                  <a:pt x="0" y="0"/>
                </a:moveTo>
                <a:lnTo>
                  <a:pt x="0" y="4145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975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60362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975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60362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975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60362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95067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608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669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608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669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608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669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867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928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867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867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867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951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0012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951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0012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951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0012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42688"/>
              </p:ext>
            </p:extLst>
          </p:nvPr>
        </p:nvGraphicFramePr>
        <p:xfrm>
          <a:off x="353568" y="1662937"/>
          <a:ext cx="9309731" cy="5452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1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99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30"/>
                        </a:lnSpc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 smtClean="0">
                          <a:latin typeface="Verdana"/>
                          <a:cs typeface="Verdana"/>
                        </a:rPr>
                        <a:t>MÉDICOS</a:t>
                      </a:r>
                      <a:r>
                        <a:rPr lang="es-MX" sz="8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MUNICIPALES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551305" marR="1327785" indent="509270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lang="es-MX" sz="800" b="1" spc="-75" dirty="0" smtClean="0">
                          <a:latin typeface="Verdana"/>
                          <a:cs typeface="Verdana"/>
                        </a:rPr>
                        <a:t>DIRECCION</a:t>
                      </a:r>
                      <a:r>
                        <a:rPr lang="es-MX" sz="800" b="1" spc="-75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 smtClean="0">
                          <a:latin typeface="Verdana"/>
                          <a:cs typeface="Verdana"/>
                        </a:rPr>
                        <a:t>ADMINISTRATIVA </a:t>
                      </a:r>
                      <a:r>
                        <a:rPr lang="es-MX" sz="800" b="1" spc="-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 smtClean="0">
                          <a:latin typeface="Verdana"/>
                          <a:cs typeface="Verdana"/>
                        </a:rPr>
                        <a:t>MÉDICOS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4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8623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1303655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70" baseline="0" dirty="0" smtClean="0">
                          <a:latin typeface="Verdana"/>
                          <a:cs typeface="Verdana"/>
                        </a:rPr>
                        <a:t> ROCIO MIRANDA LUEVANOS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DIRECTORA</a:t>
                      </a:r>
                      <a:r>
                        <a:rPr lang="es-MX" sz="700" b="1" spc="-90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 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ADMINISTRATIV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A 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ERVICIOS</a:t>
                      </a:r>
                      <a:r>
                        <a:rPr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MÉDICOS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MARCOS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MONTERO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959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ALAMO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0" dirty="0">
                          <a:latin typeface="Verdana"/>
                          <a:cs typeface="Verdana"/>
                        </a:rPr>
                        <a:t>10-57-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62-61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6984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3302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550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2007-2009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04088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040882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040882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498809"/>
              </p:ext>
            </p:extLst>
          </p:nvPr>
        </p:nvGraphicFramePr>
        <p:xfrm>
          <a:off x="353568" y="1662937"/>
          <a:ext cx="9272901" cy="5407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9431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114" dirty="0">
                          <a:latin typeface="Verdana"/>
                          <a:cs typeface="Verdana"/>
                        </a:rPr>
                        <a:t>JESÚS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HUGO 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LEAL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MOYA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/ DIRECTOR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lang="es-MX" sz="7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JURÍDICO</a:t>
                      </a:r>
                      <a:endParaRPr lang="es-MX"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 gridSpan="3">
                  <a:txBody>
                    <a:bodyPr/>
                    <a:lstStyle/>
                    <a:p>
                      <a:pPr marL="45720" marR="0" lvl="0" indent="0" defTabSz="914400" eaLnBrk="1" fontAlgn="auto" latinLnBrk="0" hangingPunct="1">
                        <a:lnSpc>
                          <a:spcPts val="875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 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3"/>
                        </a:rPr>
                        <a:t>jose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4"/>
                        </a:rPr>
                        <a:t>.leal@tlaquepaque.gob.mx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672">
                <a:tc>
                  <a:txBody>
                    <a:bodyPr/>
                    <a:lstStyle/>
                    <a:p>
                      <a:pPr marL="73025">
                        <a:lnSpc>
                          <a:spcPts val="875"/>
                        </a:lnSpc>
                        <a:spcBef>
                          <a:spcPts val="5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10-57-60-22 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6022/6023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5337">
                <a:tc gridSpan="6">
                  <a:txBody>
                    <a:bodyPr/>
                    <a:lstStyle/>
                    <a:p>
                      <a:pPr marL="4830445">
                        <a:lnSpc>
                          <a:spcPts val="915"/>
                        </a:lnSpc>
                        <a:spcBef>
                          <a:spcPts val="5"/>
                        </a:spcBef>
                      </a:pPr>
                      <a:endParaRPr sz="800" b="1" spc="-7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9C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COMUNICACIÓN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SOCIAL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RELACIONES</a:t>
                      </a:r>
                      <a:r>
                        <a:rPr sz="800" b="1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INSTITUCIONALES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lang="es-MX" sz="800" b="1" spc="-135" baseline="0" dirty="0">
                          <a:latin typeface="Verdana"/>
                          <a:cs typeface="Verdana"/>
                        </a:rPr>
                        <a:t>  10C  AN</a:t>
                      </a:r>
                      <a:r>
                        <a:rPr lang="es-MX" sz="8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ALISIS Y SEGUIMIENTO</a:t>
                      </a:r>
                      <a:endParaRPr sz="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R="570865" algn="ctr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403098">
                <a:tc>
                  <a:txBody>
                    <a:bodyPr/>
                    <a:lstStyle/>
                    <a:p>
                      <a:pPr marL="43815" marR="785495" indent="2857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9C.10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ATENCIÓN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 VINCULACIÓN </a:t>
                      </a:r>
                      <a:r>
                        <a:rPr sz="800" spc="4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PRELIBERADOS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LIBERADOS</a:t>
                      </a: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43815" marR="785495" lvl="0" indent="28575" defTabSz="914400" eaLnBrk="1" fontAlgn="auto" latinLnBrk="0" hangingPunct="1">
                        <a:lnSpc>
                          <a:spcPts val="9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2010-2013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2011-2013</a:t>
                      </a: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.20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2.10 ML</a:t>
                      </a: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05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3267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3267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3267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000562"/>
              </p:ext>
            </p:extLst>
          </p:nvPr>
        </p:nvGraphicFramePr>
        <p:xfrm>
          <a:off x="353568" y="1662937"/>
          <a:ext cx="9272901" cy="5280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MÉDICOS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MUNICIPALES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MÉDICA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MÉDICOS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MUNICIPALES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229235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sz="700" b="1" spc="-100" dirty="0">
                          <a:latin typeface="Verdana"/>
                          <a:cs typeface="Verdana"/>
                        </a:rPr>
                        <a:t>DR. </a:t>
                      </a: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CRISTIAN JIMENEZ CHAVEZ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70" dirty="0">
                          <a:latin typeface="Verdana"/>
                          <a:cs typeface="Verdana"/>
                        </a:rPr>
                        <a:t>MEDICO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UNIDAD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SERVICIOS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MEDICOS 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MUNICIPALES DE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7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TLAQUEPAQUE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900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MARCOS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MONTERO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959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ALAMO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  <a:hlinkClick r:id="rId3"/>
                        </a:rPr>
                        <a:t>christian.jimenez@tlaquepaque.gob.mx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33-38-37-29-85 EXT.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15C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MÉDICOS,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ESPECIALIZADOS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EMERGENCIA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2212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15C.7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CONSULTA</a:t>
                      </a:r>
                      <a:r>
                        <a:rPr sz="8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MÉDICA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2014-2015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707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30" dirty="0" smtClean="0">
                          <a:latin typeface="Verdana"/>
                          <a:cs typeface="Verdana"/>
                        </a:rPr>
                        <a:t>15C.</a:t>
                      </a:r>
                      <a:r>
                        <a:rPr sz="800" spc="-70" dirty="0" smtClean="0">
                          <a:latin typeface="Verdana"/>
                          <a:cs typeface="Verdana"/>
                        </a:rPr>
                        <a:t>18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URGENCIAS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MÉDICAS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2014-2015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198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1299"/>
                        </a:lnSpc>
                        <a:spcBef>
                          <a:spcPts val="530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2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3267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3267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3267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572094"/>
              </p:ext>
            </p:extLst>
          </p:nvPr>
        </p:nvGraphicFramePr>
        <p:xfrm>
          <a:off x="353568" y="1662937"/>
          <a:ext cx="9272901" cy="52808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4953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449580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JAVIER  LÓPEZ  RUELAS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/COMISARIO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MUNICIPAL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PEDRO 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TLAQUEPAQUE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ruelas_seguridad@hotmail.com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33-_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33-45-59-02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5902/5903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4489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1S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</a:t>
                      </a:r>
                      <a:endParaRPr lang="es-MX" sz="800" b="1" spc="-12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13944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100" dirty="0">
                          <a:latin typeface="Verdana"/>
                          <a:cs typeface="Verdana"/>
                        </a:rPr>
                        <a:t>1S.VIII.1 ARMERIA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100" dirty="0">
                          <a:latin typeface="Verdana"/>
                          <a:cs typeface="Verdana"/>
                        </a:rPr>
                        <a:t>1S.VIII.2 ASIGNACIÓN DE ARMAS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100" dirty="0">
                          <a:latin typeface="Verdana"/>
                          <a:cs typeface="Verdana"/>
                        </a:rPr>
                        <a:t>1S.VIII.4 ESTADISTICAS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100" dirty="0">
                          <a:latin typeface="Verdana"/>
                          <a:cs typeface="Verdana"/>
                        </a:rPr>
                        <a:t>1S.VIII.5 FATIGA DE SERVICIO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100" dirty="0">
                          <a:latin typeface="Verdana"/>
                          <a:cs typeface="Verdana"/>
                        </a:rPr>
                        <a:t>1S.VIII.9 PARTE DE NOVEDADES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100" dirty="0">
                          <a:latin typeface="Verdana"/>
                          <a:cs typeface="Verdana"/>
                        </a:rPr>
                        <a:t>1S.VIII.11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VIGILANCIA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1S.VIII.12 BUSQUEDA DE PERSONAS DESAPARECIDAS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1S.VIII.14 BANDA DE GUERRA Y ESCOLTA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2007-2008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1.58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.50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10.5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12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62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3267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3267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3267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644632"/>
              </p:ext>
            </p:extLst>
          </p:nvPr>
        </p:nvGraphicFramePr>
        <p:xfrm>
          <a:off x="353568" y="1662937"/>
          <a:ext cx="9272901" cy="53206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4953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449580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JAVIER  LÓPEZ  RUELAS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COMISARIO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5" dirty="0" smtClean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PEDRO 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TLAQUEPAQUE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ruelas_seguridad@hotmail.com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33-45-59-02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5902/5903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4489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1C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LEGISLACION, 2C  ASUNTOS JURIDICOS, 4C  RECURSOS HUMANOS, 6C RECURSOS MATERIALES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13944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1C.8 MESA DE TRABAJO</a:t>
                      </a:r>
                      <a:r>
                        <a:rPr lang="es-MX" sz="800" spc="-35" baseline="0" dirty="0">
                          <a:latin typeface="Verdana"/>
                          <a:cs typeface="Verdana"/>
                        </a:rPr>
                        <a:t> DE COMISIONES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2C.1.7 ACTA</a:t>
                      </a:r>
                      <a:r>
                        <a:rPr lang="es-MX" sz="800" spc="-35" baseline="0" dirty="0">
                          <a:latin typeface="Verdana"/>
                          <a:cs typeface="Verdana"/>
                        </a:rPr>
                        <a:t> DE CIRCUNSTANCIA DE HECHOS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2C.7 CONVENIO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2C.20.6 COMISARIA EN CONTRA DE</a:t>
                      </a:r>
                      <a:r>
                        <a:rPr lang="es-MX" sz="800" spc="-35" baseline="0" dirty="0">
                          <a:latin typeface="Verdana"/>
                          <a:cs typeface="Verdana"/>
                        </a:rPr>
                        <a:t> POLICIA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2C.21 PUESTA A DISPOSICION DE VEHICULO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2C.26 RESOLUCION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2C.31 AMPAROS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2C.35 NOTIFICACIONES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4C.5 COMISIONADOS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6C.3 ADMINISTRACION DE BIENES MUEBLES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12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62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3069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3267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3267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3267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67576"/>
              </p:ext>
            </p:extLst>
          </p:nvPr>
        </p:nvGraphicFramePr>
        <p:xfrm>
          <a:off x="353568" y="1662937"/>
          <a:ext cx="9272901" cy="52808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4953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004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449580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JAVIER  LÓPEZ 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RUELAS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/COMISARIO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PREVENTIVA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PEDRO 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TLAQUEPAQUE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7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ruelas_seguridad@hotmail.com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33-45-59-02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5902/5903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4489">
                <a:tc gridSpan="6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9C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COMUNICACIÓN SOCIAL Y RELACIONES INTERINSTITUCIONALES,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10C ANALISIS Y SEGUIMIENTO, 11C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5" baseline="0" dirty="0" smtClean="0">
                          <a:latin typeface="Verdana"/>
                          <a:cs typeface="Verdana"/>
                        </a:rPr>
                        <a:t>PLANEACION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, INFORMACION, EVALUACION Y POLITICAS,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12C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 TRANSPARENCIA Y ACCESO A LA INFORMACION,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13C FORMACION Y CAPACITACION, 14C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 EDUCACION, CULTURA Y DEPORTE,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15C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MÉDICOS,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ESPECIALIZADOS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b="1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EMERGENCIA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13944">
                <a:tc rowSpan="2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9C.1 ACTIVIDAD INTERINSTITUCIONAL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10C.3 GESTION DE SERVICIOS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10C.I.1 QUEJAS Y SUGERENCIAS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11C.5 INFORME DE ACTIVIDADES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12C.4 SOLICITUD DE INFORMACION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13C.1 CURSO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14C.2 JUDEA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14C.3 FERIA</a:t>
                      </a:r>
                      <a:r>
                        <a:rPr lang="es-MX" sz="800" spc="-35" baseline="0" dirty="0">
                          <a:latin typeface="Verdana"/>
                          <a:cs typeface="Verdana"/>
                        </a:rPr>
                        <a:t> DE SAN PEDRO TLAQUEPAQUE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15C.7 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CONSULTA</a:t>
                      </a:r>
                      <a:r>
                        <a:rPr lang="es-MX" sz="8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10" dirty="0">
                          <a:latin typeface="Verdana"/>
                          <a:cs typeface="Verdana"/>
                        </a:rPr>
                        <a:t>MÉDICA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2016-2017</a:t>
                      </a: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>
                          <a:latin typeface="Verdana"/>
                          <a:cs typeface="Verdana"/>
                        </a:rPr>
                        <a:t>2016-2017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2007-2008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.40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 ML</a:t>
                      </a: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</a:t>
                      </a: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.50 ML</a:t>
                      </a: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9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12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62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6380140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490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535047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535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2895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535047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26486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9834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9834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9224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9834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181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2424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18153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3267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3267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2658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3267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286054"/>
              </p:ext>
            </p:extLst>
          </p:nvPr>
        </p:nvGraphicFramePr>
        <p:xfrm>
          <a:off x="353568" y="1662937"/>
          <a:ext cx="9272901" cy="51483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658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568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4953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CENTRAL DE COMUNICACIONES E INFORMACION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DE LA COMISARÍA (DIRECCIÓN OPERATIVA)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9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159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43815" marR="449580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JOSE</a:t>
                      </a:r>
                      <a:r>
                        <a:rPr lang="es-MX" sz="700" b="1" spc="-90" baseline="0" dirty="0">
                          <a:latin typeface="Verdana"/>
                          <a:cs typeface="Verdana"/>
                        </a:rPr>
                        <a:t> LUIS </a:t>
                      </a:r>
                      <a:r>
                        <a:rPr lang="es-MX" sz="700" b="1" spc="-90" baseline="0" dirty="0" smtClean="0">
                          <a:latin typeface="Verdana"/>
                          <a:cs typeface="Verdana"/>
                        </a:rPr>
                        <a:t> VELAZQUEZ </a:t>
                      </a:r>
                      <a:r>
                        <a:rPr lang="es-MX" sz="700" b="1" spc="-90" baseline="0" dirty="0">
                          <a:latin typeface="Verdana"/>
                          <a:cs typeface="Verdana"/>
                        </a:rPr>
                        <a:t>DURAN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80" dirty="0">
                          <a:latin typeface="Verdana"/>
                          <a:cs typeface="Verdana"/>
                        </a:rPr>
                        <a:t>COMANDANTE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265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53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cpm.concet.tlq@gmail.com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33-45-59-02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5902/5903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25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6312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88803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15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1S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547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3944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100" dirty="0">
                          <a:latin typeface="Verdana"/>
                          <a:cs typeface="Verdana"/>
                        </a:rPr>
                        <a:t>1S.VIII.9 PARTE DE NOVEDADES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100" dirty="0">
                          <a:latin typeface="Verdana"/>
                          <a:cs typeface="Verdana"/>
                        </a:rPr>
                        <a:t>1S.V</a:t>
                      </a:r>
                      <a:r>
                        <a:rPr lang="es-MX" sz="800" spc="-100" dirty="0">
                          <a:latin typeface="Verdana"/>
                          <a:cs typeface="Verdana"/>
                        </a:rPr>
                        <a:t>III.15</a:t>
                      </a:r>
                      <a:r>
                        <a:rPr lang="es-MX" sz="800" spc="-100" baseline="0" dirty="0">
                          <a:latin typeface="Verdana"/>
                          <a:cs typeface="Verdana"/>
                        </a:rPr>
                        <a:t> CABINA 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2017-2018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8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.50 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523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1299"/>
                        </a:lnSpc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7498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2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689289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10185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1018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9575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10185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95195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5">
                <a:moveTo>
                  <a:pt x="0" y="0"/>
                </a:moveTo>
                <a:lnTo>
                  <a:pt x="0" y="41452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5975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60362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5975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60362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59753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60362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695067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608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669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608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669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608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669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867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928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867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867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86732"/>
            <a:ext cx="0" cy="1920875"/>
          </a:xfrm>
          <a:custGeom>
            <a:avLst/>
            <a:gdLst/>
            <a:ahLst/>
            <a:cxnLst/>
            <a:rect l="l" t="t" r="r" b="b"/>
            <a:pathLst>
              <a:path h="1920875">
                <a:moveTo>
                  <a:pt x="0" y="0"/>
                </a:moveTo>
                <a:lnTo>
                  <a:pt x="0" y="192062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951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00125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951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001258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951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1" y="12191"/>
                </a:lnTo>
                <a:lnTo>
                  <a:pt x="1219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001258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902484"/>
              </p:ext>
            </p:extLst>
          </p:nvPr>
        </p:nvGraphicFramePr>
        <p:xfrm>
          <a:off x="353568" y="1662937"/>
          <a:ext cx="9272901" cy="544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75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99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ts val="930"/>
                        </a:lnSpc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945639" marR="52069" indent="-1671955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OPERATIVO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PREEVENTIVA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 smtClean="0">
                          <a:latin typeface="Verdana"/>
                          <a:cs typeface="Verdana"/>
                        </a:rPr>
                        <a:t>MUNICIPAL</a:t>
                      </a:r>
                      <a:r>
                        <a:rPr lang="es-MX" sz="8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4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8623">
                <a:tc>
                  <a:txBody>
                    <a:bodyPr/>
                    <a:lstStyle/>
                    <a:p>
                      <a:pPr marL="43815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88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712">
                <a:tc gridSpan="2">
                  <a:txBody>
                    <a:bodyPr/>
                    <a:lstStyle/>
                    <a:p>
                      <a:pPr marL="43815" marR="265430"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r>
                        <a:rPr sz="7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700" b="1" spc="-150" dirty="0">
                          <a:latin typeface="Verdana"/>
                          <a:cs typeface="Verdana"/>
                        </a:rPr>
                        <a:t>LUIS </a:t>
                      </a:r>
                      <a:r>
                        <a:rPr lang="es-MX" sz="7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75" dirty="0">
                          <a:latin typeface="Verdana"/>
                          <a:cs typeface="Verdana"/>
                        </a:rPr>
                        <a:t>PANTOJA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MAGALLÓN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OPERATIVO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 COMISARÍA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POLICÍA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PREEVENTIVA 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7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TLAQUEPAQUE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730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spc="-45" dirty="0" smtClean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05" dirty="0" smtClean="0">
                          <a:latin typeface="Verdana"/>
                          <a:cs typeface="Verdana"/>
                        </a:rPr>
                        <a:t>33-33-45-59-13 </a:t>
                      </a:r>
                      <a:r>
                        <a:rPr lang="es-MX" sz="800" b="1" spc="-55" dirty="0" smtClean="0">
                          <a:latin typeface="Verdana"/>
                          <a:cs typeface="Verdana"/>
                        </a:rPr>
                        <a:t>y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19 </a:t>
                      </a:r>
                      <a:r>
                        <a:rPr lang="es-MX" sz="800" b="1" spc="-105" dirty="0" smtClean="0">
                          <a:latin typeface="Verdana"/>
                          <a:cs typeface="Verdana"/>
                        </a:rPr>
                        <a:t>Ext. </a:t>
                      </a:r>
                      <a:r>
                        <a:rPr lang="es-MX" sz="800" b="1" spc="-114" dirty="0" smtClean="0">
                          <a:latin typeface="Verdana"/>
                          <a:cs typeface="Verdana"/>
                        </a:rPr>
                        <a:t>5913, 5919,</a:t>
                      </a:r>
                      <a:r>
                        <a:rPr lang="es-MX" sz="800" b="1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5924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dir.operativa@hormail.com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550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1S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100" dirty="0">
                          <a:latin typeface="Verdana"/>
                          <a:cs typeface="Verdana"/>
                        </a:rPr>
                        <a:t>1S.VIII.11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VIGILANCIA</a:t>
                      </a:r>
                      <a:endParaRPr lang="es-MX" sz="800" spc="-35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2006-2009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2004-2013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L="254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38.5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569765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lang="es-MX" sz="8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PREVENTIVA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ADMINISTRATIVA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SEGURIDAD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PÚBLICA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MA. LUISA DELGADO RAMIREZ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/DIRECTOR 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 A</a:t>
                      </a:r>
                      <a:r>
                        <a:rPr sz="700" b="1" spc="-114" dirty="0" smtClean="0">
                          <a:latin typeface="Verdana"/>
                          <a:cs typeface="Verdana"/>
                        </a:rPr>
                        <a:t>DMINISTRATIVA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 smtClean="0">
                          <a:latin typeface="Verdana"/>
                          <a:cs typeface="Verdana"/>
                        </a:rPr>
                        <a:t> SEGURIDAD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PÚBLICA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33-45-59-23 Ext.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5923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  <a:hlinkClick r:id="rId2"/>
                        </a:rPr>
                        <a:t>drl28luisa</a:t>
                      </a:r>
                      <a:r>
                        <a:rPr sz="800" b="1" spc="-70" dirty="0">
                          <a:latin typeface="Verdana"/>
                          <a:cs typeface="Verdana"/>
                          <a:hlinkClick r:id="rId2"/>
                        </a:rPr>
                        <a:t>@gmail.com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1S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JURÍDICOS,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 4C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HUMANOS,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6C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30" dirty="0">
                          <a:latin typeface="Verdana"/>
                          <a:cs typeface="Verdana"/>
                        </a:rPr>
                        <a:t>MATERIALES,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lang="es-MX" sz="800" b="1" spc="-14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100" dirty="0">
                          <a:latin typeface="Verdana"/>
                          <a:cs typeface="Verdana"/>
                        </a:rPr>
                        <a:t>1S.VIII.7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LICENCIA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COLECTIVA</a:t>
                      </a:r>
                      <a:endParaRPr lang="es-MX" sz="800" spc="-2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2C.26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40" dirty="0">
                          <a:latin typeface="Verdana"/>
                          <a:cs typeface="Verdana"/>
                        </a:rPr>
                        <a:t>RESOLUCIÓN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4C.1 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EXPEDIENTE</a:t>
                      </a:r>
                      <a:r>
                        <a:rPr lang="es-MX" sz="8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LABORAL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35" dirty="0">
                          <a:latin typeface="Verdana"/>
                          <a:cs typeface="Verdana"/>
                        </a:rPr>
                        <a:t>6C.3 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ADMINISTRACIÓN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spc="-100" dirty="0">
                          <a:latin typeface="Verdana"/>
                          <a:cs typeface="Verdana"/>
                        </a:rPr>
                        <a:t>BIENES</a:t>
                      </a:r>
                      <a:r>
                        <a:rPr lang="es-MX" sz="8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MUEBLES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63.7 </a:t>
                      </a:r>
                      <a:r>
                        <a:rPr lang="es-MX" sz="800" spc="-35" dirty="0">
                          <a:latin typeface="Verdana"/>
                          <a:cs typeface="Verdana"/>
                        </a:rPr>
                        <a:t>RESGUARDO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VEHÍCULOS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10C.3 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2003-2015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2010-2015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1990-2016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2010-2016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2010-2016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2001-2016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.40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.10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48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.1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1.30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24.2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552573"/>
              </p:ext>
            </p:extLst>
          </p:nvPr>
        </p:nvGraphicFramePr>
        <p:xfrm>
          <a:off x="353568" y="1662937"/>
          <a:ext cx="9272901" cy="52702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94463">
                <a:tc gridSpan="2">
                  <a:txBody>
                    <a:bodyPr/>
                    <a:lstStyle/>
                    <a:p>
                      <a:pPr marL="4381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spc="-30" dirty="0" smtClean="0">
                          <a:latin typeface="Verdana"/>
                          <a:cs typeface="Verdana"/>
                        </a:rPr>
                        <a:t>DEPENDENCIA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95" dirty="0" smtClean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100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es-MX" sz="800" b="1" spc="-105" dirty="0" smtClean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lang="es-MX" sz="800" b="1" spc="-114" dirty="0" smtClean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95" dirty="0" smtClean="0">
                          <a:latin typeface="Verdana"/>
                          <a:cs typeface="Verdana"/>
                        </a:rPr>
                        <a:t>SAN </a:t>
                      </a: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PEDRO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TLAQUEPAQUE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gridSpan="4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MX" sz="800" spc="-15" dirty="0" smtClean="0">
                          <a:latin typeface="Verdana"/>
                          <a:cs typeface="Verdana"/>
                        </a:rPr>
                        <a:t>      </a:t>
                      </a:r>
                      <a:r>
                        <a:rPr sz="800" spc="-15" dirty="0" smtClean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lang="es-MX" sz="800" spc="-15" dirty="0">
                        <a:latin typeface="Verdana"/>
                        <a:cs typeface="Verdana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MX" sz="800" b="1" spc="-15" baseline="0" dirty="0" smtClean="0">
                          <a:latin typeface="Verdana"/>
                          <a:cs typeface="Verdana"/>
                        </a:rPr>
                        <a:t>           SUBDIRECCIÓN </a:t>
                      </a:r>
                      <a:r>
                        <a:rPr lang="es-MX" sz="800" b="1" spc="-15" baseline="0" dirty="0">
                          <a:latin typeface="Verdana"/>
                          <a:cs typeface="Verdana"/>
                        </a:rPr>
                        <a:t>PREVENCIÓN SOCIAL DEL DELITO DE LA COMISARÍA DE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LA POLICÍA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PREVENTIVA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328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21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 smtClean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 smtClean="0">
                          <a:latin typeface="Verdana"/>
                          <a:cs typeface="Verdana"/>
                        </a:rPr>
                        <a:t>CARGO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40" dirty="0">
                          <a:latin typeface="Verdana"/>
                          <a:cs typeface="Verdana"/>
                        </a:rPr>
                        <a:t>ERNESTO ENRIQUE ACEVES PLASCENCIA/SUBDIRECTOR DE PREVENCIÓN SOCIAL DEL DELITO DE LA COMISARIA DE LA POLICIA PREVENTIVA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67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 smtClean="0">
                          <a:latin typeface="Verdana"/>
                          <a:cs typeface="Verdana"/>
                        </a:rPr>
                        <a:t>tlaquepaque.prevencionsocial@gmail.c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om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-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62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-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70-76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216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135" dirty="0">
                          <a:latin typeface="Verdana"/>
                          <a:cs typeface="Verdana"/>
                        </a:rPr>
                        <a:t>1S 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 smtClean="0">
                          <a:latin typeface="Verdana"/>
                          <a:cs typeface="Verdana"/>
                        </a:rPr>
                        <a:t>SERVICIOS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PÚBLICOS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1C  LEGISLACIÓN,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lang="es-MX"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JURÍDICOS,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 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lang="es-MX" sz="800" b="1" spc="-14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1S.VIII.1 ARMERIA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1S.VIII.2 ASIGNACIÓN DE ARMAS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1S.VIII.5 FATIGA DE SERVICIO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1S.VIII.9 PARTE DE NOVEDADES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1S.VIII.11 VIGILANCIA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1C.1 REGLAMENTO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2C.I.7 ACTA CIRCUNSTANCIADA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DE HECHOS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2C.20.5 CIUDADANO EN CONTRA DE POLICIA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2C.22 RESGUARDO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DE VEHICULOS 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2C.30 QUEJAS 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2017-2020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.49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188989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324765"/>
              </p:ext>
            </p:extLst>
          </p:nvPr>
        </p:nvGraphicFramePr>
        <p:xfrm>
          <a:off x="353568" y="1662937"/>
          <a:ext cx="9272901" cy="53298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658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r>
                        <a:rPr lang="es-MX" sz="800" spc="-15" baseline="0" dirty="0">
                          <a:latin typeface="Verdana"/>
                          <a:cs typeface="Verdana"/>
                        </a:rPr>
                        <a:t> </a:t>
                      </a: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MX" sz="800" b="1" spc="-15" baseline="0" dirty="0">
                          <a:latin typeface="Verdana"/>
                          <a:cs typeface="Verdana"/>
                        </a:rPr>
                        <a:t>SUBDIRECCIÓN DE PREVENCIÓN SOCIAL DEL DELITO DE LA COMISARÍA DE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LA POLICÍA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PREVENTIVA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2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228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40" dirty="0">
                          <a:latin typeface="Verdana"/>
                          <a:cs typeface="Verdana"/>
                        </a:rPr>
                        <a:t>ERNESTO ENRIQUE ACEVES PLASCENCIA/SUBDIRECTOR DE </a:t>
                      </a:r>
                      <a:r>
                        <a:rPr lang="es-MX" sz="700" b="1" spc="-40" dirty="0" smtClean="0">
                          <a:latin typeface="Verdana"/>
                          <a:cs typeface="Verdana"/>
                        </a:rPr>
                        <a:t>PREVENCIÓN </a:t>
                      </a:r>
                      <a:r>
                        <a:rPr lang="es-MX" sz="700" b="1" spc="-40" dirty="0">
                          <a:latin typeface="Verdana"/>
                          <a:cs typeface="Verdana"/>
                        </a:rPr>
                        <a:t>SOCIAL DEL DELITO DE 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132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MX" sz="800" spc="-30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 smtClean="0">
                          <a:latin typeface="Verdana"/>
                          <a:cs typeface="Verdana"/>
                        </a:rPr>
                        <a:t>tlaquepaque.prevencionsocial@gmail.com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33-35-62-70-76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02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8130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4C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85" dirty="0">
                          <a:latin typeface="Verdana"/>
                          <a:cs typeface="Verdana"/>
                        </a:rPr>
                        <a:t>HUMANOS, </a:t>
                      </a: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6C 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30" dirty="0">
                          <a:latin typeface="Verdana"/>
                          <a:cs typeface="Verdana"/>
                        </a:rPr>
                        <a:t>MATERIALES,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 SEGUIMIENTO, 11C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 PLANEACIÓN, INFORMACIÓN, EVALUACIÓN Y POLÍTICAS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lang="es-MX" sz="800" b="1" spc="-14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3C.2 MANUALES ADMINISTRATIVOS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5C.II.4 MATERIALES Y SUMINISTROS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6C.3 ADMINISTRACIÓN DE BIENES MUEBLES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7C.3 MANTENIMIENTO Y REPARACIÓN DE VEHICULOS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7C.4 PROVISIÓN DE MATERIALES DE LIMPIEZA </a:t>
                      </a: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7C.6.2 ASIGNACION DE POLICIA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9C.1 ACTIVIDAD INTERINSTITUCIONAL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10C.3 GESTIÓN DE SERVICIOS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11C.I.1 ANTE AUTORIDAD ESTATAL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11C.1.3 PROGRAMAS MUNICIPALES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.50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435290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753770"/>
              </p:ext>
            </p:extLst>
          </p:nvPr>
        </p:nvGraphicFramePr>
        <p:xfrm>
          <a:off x="353568" y="1662937"/>
          <a:ext cx="9272901" cy="52158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206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 smtClean="0">
                          <a:latin typeface="Verdana"/>
                          <a:cs typeface="Verdana"/>
                        </a:rPr>
                        <a:t>DEPENDENCIA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: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lang="es-MX" sz="800" spc="-15" dirty="0">
                        <a:latin typeface="Verdana"/>
                        <a:cs typeface="Verdana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MX" sz="800" b="1" spc="-15" baseline="0" dirty="0">
                          <a:latin typeface="Verdana"/>
                          <a:cs typeface="Verdana"/>
                        </a:rPr>
                        <a:t>SUBDIRECCIÓN</a:t>
                      </a:r>
                      <a:r>
                        <a:rPr lang="es-MX" sz="800" spc="-15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5" baseline="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15" baseline="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5" baseline="0" dirty="0">
                          <a:latin typeface="Verdana"/>
                          <a:cs typeface="Verdana"/>
                        </a:rPr>
                        <a:t>PREVENCIÓN SOCIAL DEL DELITO DE LA COMISARÍA DE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 smtClean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 smtClean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 smtClean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 smtClean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 smtClean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 smtClean="0">
                          <a:latin typeface="Verdana"/>
                          <a:cs typeface="Verdana"/>
                        </a:rPr>
                        <a:t>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3360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LA POLICÍA</a:t>
                      </a:r>
                      <a:r>
                        <a:rPr lang="es-MX" sz="800" b="1" spc="-95" baseline="0" dirty="0">
                          <a:latin typeface="Verdana"/>
                          <a:cs typeface="Verdana"/>
                        </a:rPr>
                        <a:t> PREVENTIVA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2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228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733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40" dirty="0">
                          <a:latin typeface="Verdana"/>
                          <a:cs typeface="Verdana"/>
                        </a:rPr>
                        <a:t>ERNESTO ENRIQUE ACEVES PLASCENCIA/SUBDIRECTOR DE </a:t>
                      </a:r>
                      <a:r>
                        <a:rPr lang="es-MX" sz="700" b="1" spc="-40" dirty="0" smtClean="0">
                          <a:latin typeface="Verdana"/>
                          <a:cs typeface="Verdana"/>
                        </a:rPr>
                        <a:t>PREVENCIÓN </a:t>
                      </a:r>
                      <a:r>
                        <a:rPr lang="es-MX" sz="700" b="1" spc="-40" dirty="0">
                          <a:latin typeface="Verdana"/>
                          <a:cs typeface="Verdana"/>
                        </a:rPr>
                        <a:t>SOCIAL DEL DELITO DE LA COMISARIA 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854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 smtClean="0">
                          <a:latin typeface="Verdana"/>
                          <a:cs typeface="Verdana"/>
                        </a:rPr>
                        <a:t>tlaquepaque.prevencionsocial@gmail.com</a:t>
                      </a:r>
                      <a:endParaRPr lang="es-MX" sz="800" b="1" dirty="0" smtClean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33-45-59-23 Ext.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5923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1358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0723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14854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0090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11C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  PLANEACIÓN, INFORMACIÓN, EVALUACIÓN Y POLÍTICAS,  12C  TRANSPARENCIA Y ACCESO A LA INFORMACIÓN , 13C  FORMACIÓN Y CAPACITACIÓN,  14C </a:t>
                      </a:r>
                      <a:r>
                        <a:rPr lang="es-MX" sz="800" b="1" spc="-120" baseline="0" dirty="0" smtClean="0">
                          <a:latin typeface="Verdana"/>
                          <a:cs typeface="Verdana"/>
                        </a:rPr>
                        <a:t> EDUCACIÓN</a:t>
                      </a:r>
                      <a:r>
                        <a:rPr lang="es-MX" sz="800" b="1" spc="-120" baseline="0" dirty="0">
                          <a:latin typeface="Verdana"/>
                          <a:cs typeface="Verdana"/>
                        </a:rPr>
                        <a:t>, CULTURA Y DEPORTE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lang="es-MX" sz="800" b="1" spc="-14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11C.II.3 PROGRAMAS MUNICIPALES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11C.5 INFORME DE ACTIVIDADES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12C.4 SOLICITUD DE INFORMACIÓN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13C.1 CURSO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13C.5 TALLER 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14C.4 CURSO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.3</a:t>
                      </a:r>
                      <a:r>
                        <a:rPr lang="es-MX" sz="800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baseline="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.3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baseline="0" dirty="0">
                          <a:latin typeface="Verdana"/>
                          <a:cs typeface="Verdana"/>
                        </a:rPr>
                        <a:t>.1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1855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3028822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302882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302272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3028822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4048632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4054728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4048632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604088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6040882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6034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6040882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94168"/>
              </p:ext>
            </p:extLst>
          </p:nvPr>
        </p:nvGraphicFramePr>
        <p:xfrm>
          <a:off x="353568" y="1662937"/>
          <a:ext cx="9272901" cy="53824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94310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SINDICATURA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122682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LO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CONTENCIOSO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ADMINISTRATIVO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114" dirty="0">
                          <a:latin typeface="Verdana"/>
                          <a:cs typeface="Verdana"/>
                        </a:rPr>
                        <a:t>JESÚS </a:t>
                      </a:r>
                      <a:r>
                        <a:rPr lang="es-MX" sz="700" b="1" spc="-114" dirty="0" smtClean="0">
                          <a:latin typeface="Verdana"/>
                          <a:cs typeface="Verdana"/>
                        </a:rPr>
                        <a:t> HUGO 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LEAL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MOYA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/ DIRECTOR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lang="es-MX" sz="7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JURÍDICO</a:t>
                      </a:r>
                      <a:endParaRPr lang="es-MX"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ANDADOR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INDEPENDENCIA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58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CENTRO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7821">
                <a:tc>
                  <a:txBody>
                    <a:bodyPr/>
                    <a:lstStyle/>
                    <a:p>
                      <a:pPr marL="43815">
                        <a:lnSpc>
                          <a:spcPts val="875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 gridSpan="3">
                  <a:txBody>
                    <a:bodyPr/>
                    <a:lstStyle/>
                    <a:p>
                      <a:pPr marL="45720" marR="0" lvl="0" indent="0" defTabSz="914400" eaLnBrk="1" fontAlgn="auto" latinLnBrk="0" hangingPunct="1">
                        <a:lnSpc>
                          <a:spcPts val="875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3"/>
                        </a:rPr>
                        <a:t>jose</a:t>
                      </a:r>
                      <a:r>
                        <a:rPr lang="es-MX" sz="800" b="1" spc="-70" dirty="0" smtClean="0">
                          <a:latin typeface="Verdana"/>
                          <a:cs typeface="Verdana"/>
                          <a:hlinkClick r:id="rId4"/>
                        </a:rPr>
                        <a:t>.leal@tlaquepaque.gob.mx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marL="73025">
                        <a:lnSpc>
                          <a:spcPts val="875"/>
                        </a:lnSpc>
                        <a:spcBef>
                          <a:spcPts val="5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10-57-60-22 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6022/6023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0026">
                <a:tc gridSpan="6">
                  <a:txBody>
                    <a:bodyPr/>
                    <a:lstStyle/>
                    <a:p>
                      <a:pPr marL="4830445">
                        <a:lnSpc>
                          <a:spcPts val="915"/>
                        </a:lnSpc>
                        <a:spcBef>
                          <a:spcPts val="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905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626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2C.3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BÚSQUEDA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2008-2011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7144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2C.17.1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2000-2007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3.5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2C.17.2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CIVIL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2004-2010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3.25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2C.17.3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PENAL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1.45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21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ts val="725"/>
                        </a:lnSpc>
                        <a:spcBef>
                          <a:spcPts val="1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7164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2C.17.4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MERCANTIL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.35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65897">
                <a:tc>
                  <a:txBody>
                    <a:bodyPr/>
                    <a:lstStyle/>
                    <a:p>
                      <a:pPr marL="73025">
                        <a:lnSpc>
                          <a:spcPts val="925"/>
                        </a:lnSpc>
                        <a:spcBef>
                          <a:spcPts val="28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2C.17.7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LABORAL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20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54916">
                <a:tc>
                  <a:txBody>
                    <a:bodyPr/>
                    <a:lstStyle/>
                    <a:p>
                      <a:pPr marL="73025">
                        <a:lnSpc>
                          <a:spcPts val="915"/>
                        </a:lnSpc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2C.20.1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</a:t>
                      </a:r>
                      <a:r>
                        <a:rPr sz="8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DE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RESPONSABILIDAD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PATRIMONIAL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2004-2010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.85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715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2C.27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0" dirty="0">
                          <a:latin typeface="Verdana"/>
                          <a:cs typeface="Verdana"/>
                        </a:rPr>
                        <a:t>SINIESTRO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2004-2009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34643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2C.30.1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QUEJAS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INSTANCIAS</a:t>
                      </a:r>
                      <a:r>
                        <a:rPr sz="8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ESTATALES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2004-2010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.25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99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086" y="239508"/>
            <a:ext cx="6149169" cy="137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5433" y="1662937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5">
                <a:moveTo>
                  <a:pt x="0" y="0"/>
                </a:moveTo>
                <a:lnTo>
                  <a:pt x="0" y="37642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59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" y="20332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961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154" y="20332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022" y="20271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1"/>
                </a:moveTo>
                <a:lnTo>
                  <a:pt x="12192" y="12191"/>
                </a:lnTo>
                <a:lnTo>
                  <a:pt x="1219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8214" y="20332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5433" y="2126233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833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759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2" y="2498470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16961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154" y="249847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6022" y="249237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28214" y="2498470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15433" y="2589911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759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952" y="2961766"/>
            <a:ext cx="2239010" cy="0"/>
          </a:xfrm>
          <a:custGeom>
            <a:avLst/>
            <a:gdLst/>
            <a:ahLst/>
            <a:cxnLst/>
            <a:rect l="l" t="t" r="r" b="b"/>
            <a:pathLst>
              <a:path w="2239010">
                <a:moveTo>
                  <a:pt x="0" y="0"/>
                </a:moveTo>
                <a:lnTo>
                  <a:pt x="223901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16961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9154" y="296176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6022" y="29556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28214" y="2961766"/>
            <a:ext cx="2166620" cy="0"/>
          </a:xfrm>
          <a:custGeom>
            <a:avLst/>
            <a:gdLst/>
            <a:ahLst/>
            <a:cxnLst/>
            <a:rect l="l" t="t" r="r" b="b"/>
            <a:pathLst>
              <a:path w="216662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5759" y="398157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952" y="3987672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28467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30575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15433" y="3981576"/>
            <a:ext cx="0" cy="1998345"/>
          </a:xfrm>
          <a:custGeom>
            <a:avLst/>
            <a:gdLst/>
            <a:ahLst/>
            <a:cxnLst/>
            <a:rect l="l" t="t" r="r" b="b"/>
            <a:pathLst>
              <a:path h="1998345">
                <a:moveTo>
                  <a:pt x="0" y="0"/>
                </a:moveTo>
                <a:lnTo>
                  <a:pt x="0" y="199834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9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2" y="12192"/>
                </a:lnTo>
                <a:lnTo>
                  <a:pt x="1219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952" y="5973826"/>
            <a:ext cx="2844800" cy="0"/>
          </a:xfrm>
          <a:custGeom>
            <a:avLst/>
            <a:gdLst/>
            <a:ahLst/>
            <a:cxnLst/>
            <a:rect l="l" t="t" r="r" b="b"/>
            <a:pathLst>
              <a:path w="2844800">
                <a:moveTo>
                  <a:pt x="0" y="0"/>
                </a:moveTo>
                <a:lnTo>
                  <a:pt x="28444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36671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8863" y="5973826"/>
            <a:ext cx="1545590" cy="0"/>
          </a:xfrm>
          <a:custGeom>
            <a:avLst/>
            <a:gdLst/>
            <a:ahLst/>
            <a:cxnLst/>
            <a:rect l="l" t="t" r="r" b="b"/>
            <a:pathLst>
              <a:path w="1545589">
                <a:moveTo>
                  <a:pt x="0" y="0"/>
                </a:moveTo>
                <a:lnTo>
                  <a:pt x="15455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21528" y="59677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0" y="12192"/>
                </a:moveTo>
                <a:lnTo>
                  <a:pt x="12191" y="12192"/>
                </a:lnTo>
                <a:lnTo>
                  <a:pt x="1219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3721" y="5973826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395672"/>
              </p:ext>
            </p:extLst>
          </p:nvPr>
        </p:nvGraphicFramePr>
        <p:xfrm>
          <a:off x="353568" y="1662937"/>
          <a:ext cx="9272901" cy="52929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18263">
                <a:tc gridSpan="2">
                  <a:txBody>
                    <a:bodyPr/>
                    <a:lstStyle/>
                    <a:p>
                      <a:pPr marL="4381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spc="-30" dirty="0" smtClean="0">
                          <a:latin typeface="Verdana"/>
                          <a:cs typeface="Verdana"/>
                        </a:rPr>
                        <a:t>DEPENDENCIA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: </a:t>
                      </a:r>
                      <a:r>
                        <a:rPr lang="es-MX" sz="800" b="1" spc="-95" dirty="0" smtClean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100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es-MX" sz="800" b="1" spc="-105" dirty="0" smtClean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lang="es-MX" sz="800" b="1" spc="-114" dirty="0" smtClean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lang="es-MX" sz="800" b="1" spc="-125" dirty="0" smtClean="0">
                          <a:latin typeface="Verdana"/>
                          <a:cs typeface="Verdana"/>
                        </a:rPr>
                        <a:t>DE </a:t>
                      </a:r>
                      <a:r>
                        <a:rPr lang="es-MX" sz="800" b="1" spc="-95" dirty="0" smtClean="0">
                          <a:latin typeface="Verdana"/>
                          <a:cs typeface="Verdana"/>
                        </a:rPr>
                        <a:t>SAN </a:t>
                      </a: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PEDRO</a:t>
                      </a:r>
                      <a:r>
                        <a:rPr lang="es-MX" sz="800" b="1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10" dirty="0" smtClean="0">
                          <a:latin typeface="Verdana"/>
                          <a:cs typeface="Verdana"/>
                        </a:rPr>
                        <a:t>TLAQUEPAQUE</a:t>
                      </a:r>
                      <a:endParaRPr lang="es-MX" sz="800" dirty="0" smtClean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328">
                <a:tc gridSpan="6">
                  <a:txBody>
                    <a:bodyPr/>
                    <a:lstStyle/>
                    <a:p>
                      <a:pPr marL="582549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 DE AREA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 smtClean="0">
                          <a:latin typeface="Verdana"/>
                          <a:cs typeface="Verdana"/>
                        </a:rPr>
                        <a:t>DERECHOS</a:t>
                      </a:r>
                      <a:r>
                        <a:rPr lang="es-MX" sz="800" b="1" spc="-1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HUMANOS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21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JORGE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ALBERTO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5" dirty="0">
                          <a:latin typeface="Verdana"/>
                          <a:cs typeface="Verdana"/>
                        </a:rPr>
                        <a:t>BARBA </a:t>
                      </a:r>
                      <a:r>
                        <a:rPr lang="es-MX" sz="700" b="1" spc="-9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RODRÍGUEZ/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 smtClean="0">
                          <a:latin typeface="Verdana"/>
                          <a:cs typeface="Verdana"/>
                        </a:rPr>
                        <a:t>JURIDICO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DERECHOS</a:t>
                      </a:r>
                      <a:r>
                        <a:rPr sz="7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700" b="1" spc="-1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80" dirty="0" smtClean="0">
                          <a:latin typeface="Verdana"/>
                          <a:cs typeface="Verdana"/>
                        </a:rPr>
                        <a:t>HUMANOS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30" dirty="0">
                          <a:latin typeface="Verdana"/>
                          <a:cs typeface="Verdana"/>
                        </a:rPr>
                        <a:t>ZALATITAN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396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MESEROS 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45510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3314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045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33-45-59-09 Ext.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5960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  <a:hlinkClick r:id="rId3"/>
                        </a:rPr>
                        <a:t>jorge.barba333@gmail.com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8458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1725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40" dirty="0">
                          <a:latin typeface="Verdana"/>
                          <a:cs typeface="Verdana"/>
                        </a:rPr>
                        <a:t>1S SERVICIOS PUBLICOS, </a:t>
                      </a:r>
                      <a:r>
                        <a:rPr sz="800" b="1" spc="-40" dirty="0">
                          <a:latin typeface="Verdana"/>
                          <a:cs typeface="Verdana"/>
                        </a:rPr>
                        <a:t>2C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ASUNTOS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JURÍDICOS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, 9C COMUNICACIÓN</a:t>
                      </a:r>
                      <a:r>
                        <a:rPr lang="es-MX" sz="800" b="1" spc="-114" baseline="0" dirty="0">
                          <a:latin typeface="Verdana"/>
                          <a:cs typeface="Verdana"/>
                        </a:rPr>
                        <a:t> SOCIAL Y RELACIONES INSTITUCIONALES , 12C </a:t>
                      </a:r>
                      <a:r>
                        <a:rPr lang="es-MX" sz="800" b="1" spc="-114" baseline="0" dirty="0" smtClean="0">
                          <a:latin typeface="Verdana"/>
                          <a:cs typeface="Verdana"/>
                        </a:rPr>
                        <a:t> TRANSPARENCIA </a:t>
                      </a:r>
                      <a:r>
                        <a:rPr lang="es-MX" sz="800" b="1" spc="-114" baseline="0" dirty="0">
                          <a:latin typeface="Verdana"/>
                          <a:cs typeface="Verdana"/>
                        </a:rPr>
                        <a:t>Y ACCESO  A LA INFORMACIÓN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59202">
                <a:tc rowSpan="3">
                  <a:txBody>
                    <a:bodyPr/>
                    <a:lstStyle/>
                    <a:p>
                      <a:pPr marL="73025">
                        <a:lnSpc>
                          <a:spcPts val="875"/>
                        </a:lnSpc>
                        <a:spcBef>
                          <a:spcPts val="275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1S.VIII.13 EVALUACIÓN Y CONTROL DE CONFIANZA</a:t>
                      </a:r>
                    </a:p>
                    <a:p>
                      <a:pPr marL="73025">
                        <a:lnSpc>
                          <a:spcPts val="875"/>
                        </a:lnSpc>
                        <a:spcBef>
                          <a:spcPts val="275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2C.17.1 PROCESO JUDICIAL ADMINISTRATIVO</a:t>
                      </a:r>
                    </a:p>
                    <a:p>
                      <a:pPr marL="73025">
                        <a:lnSpc>
                          <a:spcPts val="875"/>
                        </a:lnSpc>
                        <a:spcBef>
                          <a:spcPts val="275"/>
                        </a:spcBef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2C.17.2 PROCESO JUDICIAL</a:t>
                      </a:r>
                      <a:r>
                        <a:rPr lang="es-MX" sz="800" spc="-50" baseline="0" dirty="0">
                          <a:latin typeface="Verdana"/>
                          <a:cs typeface="Verdana"/>
                        </a:rPr>
                        <a:t> CIVIL</a:t>
                      </a:r>
                      <a:endParaRPr lang="es-MX" sz="800" spc="-5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875"/>
                        </a:lnSpc>
                        <a:spcBef>
                          <a:spcPts val="27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2C.17.3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PROCESO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JUDICIAL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PENAL</a:t>
                      </a:r>
                      <a:endParaRPr lang="es-MX" sz="800" spc="-3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ts val="875"/>
                        </a:lnSpc>
                        <a:spcBef>
                          <a:spcPts val="275"/>
                        </a:spcBef>
                      </a:pPr>
                      <a:r>
                        <a:rPr lang="es-MX" sz="800" spc="-30" dirty="0">
                          <a:latin typeface="Verdana"/>
                          <a:cs typeface="Verdana"/>
                        </a:rPr>
                        <a:t>2C.17.7 PROCESO JUDICIAL</a:t>
                      </a:r>
                      <a:r>
                        <a:rPr lang="es-MX" sz="800" spc="-30" baseline="0" dirty="0">
                          <a:latin typeface="Verdana"/>
                          <a:cs typeface="Verdana"/>
                        </a:rPr>
                        <a:t> LABORAL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43815" marR="700405" indent="28575">
                        <a:lnSpc>
                          <a:spcPts val="980"/>
                        </a:lnSpc>
                        <a:spcBef>
                          <a:spcPts val="25"/>
                        </a:spcBef>
                      </a:pPr>
                      <a:r>
                        <a:rPr sz="800" spc="-50" dirty="0">
                          <a:latin typeface="Verdana"/>
                          <a:cs typeface="Verdana"/>
                        </a:rPr>
                        <a:t>2C.20.6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PROCEDIMIENTO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ADMINISTRATIVO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COMISARIA 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CONTRA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POLICIA</a:t>
                      </a:r>
                      <a:endParaRPr lang="es-MX" sz="800" spc="-30" dirty="0">
                        <a:latin typeface="Verdana"/>
                        <a:cs typeface="Verdana"/>
                      </a:endParaRPr>
                    </a:p>
                    <a:p>
                      <a:pPr marL="43815" marR="700405" indent="28575">
                        <a:lnSpc>
                          <a:spcPts val="980"/>
                        </a:lnSpc>
                        <a:spcBef>
                          <a:spcPts val="25"/>
                        </a:spcBef>
                      </a:pPr>
                      <a:r>
                        <a:rPr lang="es-MX" sz="800" spc="-30" dirty="0">
                          <a:latin typeface="Verdana"/>
                          <a:cs typeface="Verdana"/>
                        </a:rPr>
                        <a:t>2C.27 SINISETRO</a:t>
                      </a:r>
                    </a:p>
                    <a:p>
                      <a:pPr marL="43815" marR="700405" indent="28575">
                        <a:lnSpc>
                          <a:spcPts val="980"/>
                        </a:lnSpc>
                        <a:spcBef>
                          <a:spcPts val="25"/>
                        </a:spcBef>
                      </a:pPr>
                      <a:r>
                        <a:rPr lang="es-MX" sz="800" spc="-30" dirty="0">
                          <a:latin typeface="Verdana"/>
                          <a:cs typeface="Verdana"/>
                        </a:rPr>
                        <a:t>2C.30.1 QUEJA</a:t>
                      </a:r>
                      <a:r>
                        <a:rPr lang="es-MX" sz="800" spc="-30" baseline="0" dirty="0">
                          <a:latin typeface="Verdana"/>
                          <a:cs typeface="Verdana"/>
                        </a:rPr>
                        <a:t> EN INSTACIAS ESTATALES</a:t>
                      </a:r>
                      <a:endParaRPr lang="es-MX" sz="800" spc="-30" dirty="0">
                        <a:latin typeface="Verdana"/>
                        <a:cs typeface="Verdana"/>
                      </a:endParaRPr>
                    </a:p>
                    <a:p>
                      <a:pPr marL="43815" marR="700405" indent="28575">
                        <a:lnSpc>
                          <a:spcPts val="980"/>
                        </a:lnSpc>
                        <a:spcBef>
                          <a:spcPts val="25"/>
                        </a:spcBef>
                      </a:pPr>
                      <a:r>
                        <a:rPr lang="es-MX" sz="800" spc="-30" dirty="0">
                          <a:latin typeface="Verdana"/>
                          <a:cs typeface="Verdana"/>
                        </a:rPr>
                        <a:t>9C.7 PROGRAMA FEDERAL </a:t>
                      </a:r>
                    </a:p>
                    <a:p>
                      <a:pPr marL="43815" marR="700405" indent="28575">
                        <a:lnSpc>
                          <a:spcPts val="980"/>
                        </a:lnSpc>
                        <a:spcBef>
                          <a:spcPts val="25"/>
                        </a:spcBef>
                      </a:pPr>
                      <a:r>
                        <a:rPr lang="es-MX" sz="800" spc="-30" dirty="0">
                          <a:latin typeface="Verdana"/>
                          <a:cs typeface="Verdana"/>
                        </a:rPr>
                        <a:t>12C.4 SOLICITUD DE INFORMACIÓN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2016-2019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2001-2016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2001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2007-2009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2003-2017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2008-2009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2002-2013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2017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3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8.99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7.67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65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lang="es-MX" sz="800" spc="-65" dirty="0">
                          <a:latin typeface="Verdana"/>
                          <a:cs typeface="Verdana"/>
                        </a:rPr>
                        <a:t>.2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2.50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.50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2.99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.50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17047">
                <a:tc vMerge="1">
                  <a:txBody>
                    <a:bodyPr/>
                    <a:lstStyle/>
                    <a:p>
                      <a:pPr marL="43815" marR="700405" indent="28575">
                        <a:lnSpc>
                          <a:spcPts val="980"/>
                        </a:lnSpc>
                        <a:spcBef>
                          <a:spcPts val="2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6350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20651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09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63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317131"/>
              </p:ext>
            </p:extLst>
          </p:nvPr>
        </p:nvGraphicFramePr>
        <p:xfrm>
          <a:off x="353568" y="1662937"/>
          <a:ext cx="9294492" cy="50939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6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3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62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9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90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4015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SUBDIRECCIÓN DE PROFESIONALIZACIÓN Y ACREDITACIÓN POLICIAL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93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MTRO. OSWALDO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DELGADILLO 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VILLANUEVA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SUBDIRECTOR  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DE 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PROFESIONALIZACIÓN  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Y ACREDITACIÓN POLICIAL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6174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VICENTE GUERRERO </a:t>
                      </a:r>
                      <a:r>
                        <a:rPr lang="es-MX" sz="800" b="1" spc="-114" dirty="0">
                          <a:latin typeface="Verdana"/>
                          <a:cs typeface="Verdana"/>
                        </a:rPr>
                        <a:t>#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889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lang="es-MX" sz="8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ASUNCION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0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9533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cpm.academia.tlq@gmail.com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6673">
                <a:tc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35-62-70-73 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74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 EXT. 7073/7074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4228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81368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05499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1C SERVICIOS PÚBLICOS, </a:t>
                      </a:r>
                      <a:r>
                        <a:rPr sz="800" b="1" spc="-70" dirty="0">
                          <a:latin typeface="Verdana"/>
                          <a:cs typeface="Verdana"/>
                        </a:rPr>
                        <a:t>13C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FORMACIÓN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CAPACITACIÓN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38925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660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1S.VIII.7 LICENCIA COLECTIVA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13C.3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PROFESIONALIZACIÓN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ACREDITACIÓN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POLICIAL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2014-2018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5" dirty="0">
                          <a:latin typeface="Verdana"/>
                          <a:cs typeface="Verdana"/>
                        </a:rPr>
                        <a:t>2002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2004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2005</a:t>
                      </a:r>
                      <a:r>
                        <a:rPr lang="es-MX" sz="800" spc="-5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00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, 2016-2018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5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41275"/>
              </p:ext>
            </p:extLst>
          </p:nvPr>
        </p:nvGraphicFramePr>
        <p:xfrm>
          <a:off x="353568" y="1662937"/>
          <a:ext cx="9294492" cy="53357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6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3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62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9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90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4015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JEFATURA DE DEPARTAMENTO DE RECURSOS HUMANOS DE LA COMISARIA DE LA POLICIA (DIRECCIÓN ADMINISTRATIVA)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PERLA 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LUCERO </a:t>
                      </a:r>
                      <a:r>
                        <a:rPr lang="es-MX" sz="700" b="1" spc="-100" dirty="0" smtClean="0">
                          <a:latin typeface="Verdana"/>
                          <a:cs typeface="Verdana"/>
                        </a:rPr>
                        <a:t> DELGADO  </a:t>
                      </a:r>
                      <a:r>
                        <a:rPr lang="es-MX" sz="700" b="1" spc="-100" dirty="0">
                          <a:latin typeface="Verdana"/>
                          <a:cs typeface="Verdana"/>
                        </a:rPr>
                        <a:t>RAMIREZ /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JEFE DE DEPARTAMENTO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DE RECURSOS  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HUMANOS 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6174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VICENTE GUERRERO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889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COL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ASUNCION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33-33-45-59-36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4C RECURSOS HUMANOS, 10C ANÁLISIS Y SEGUIMIENTO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38925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660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4C.1</a:t>
                      </a:r>
                      <a:r>
                        <a:rPr lang="es-MX" sz="800" spc="-40" baseline="0" dirty="0">
                          <a:latin typeface="Verdana"/>
                          <a:cs typeface="Verdana"/>
                        </a:rPr>
                        <a:t> EXPEDIENTE LABORAL </a:t>
                      </a:r>
                      <a:endParaRPr lang="es-MX" sz="800" spc="-40" dirty="0">
                        <a:latin typeface="Verdana"/>
                        <a:cs typeface="Verdana"/>
                      </a:endParaRP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1OC.3 GESTIÓN DE SERVICIOS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2016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2017-2018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.80</a:t>
                      </a: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 ML</a:t>
                      </a: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.20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912983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372536"/>
              </p:ext>
            </p:extLst>
          </p:nvPr>
        </p:nvGraphicFramePr>
        <p:xfrm>
          <a:off x="353568" y="1662937"/>
          <a:ext cx="9294492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6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3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62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9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90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4015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SUB DIRECCIÓN DE VINCULACIÓN DE LA COMISARIA DE LA POLICIA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YADIRA ALEXANDRA PARTIDA GÓMEZ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SUBDIRECTORA DE VINCULACIÓN CIUDADANA 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6174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ZALATITAN# 396 COL. LOS MESEROS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 smtClean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 smtClean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 smtClean="0">
                          <a:latin typeface="Verdana"/>
                          <a:cs typeface="Verdana"/>
                        </a:rPr>
                        <a:t>vinculo.ciudadanotlq@hotmail.com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33-45-59-40 Y 41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1S SERVICIOS PÚBLICOS,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38925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660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1S.IX.1 INFRACCIÓN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1S.VIII.4 ESTADISTICAS</a:t>
                      </a:r>
                      <a:r>
                        <a:rPr lang="es-MX" sz="800" spc="-40" baseline="0" dirty="0">
                          <a:latin typeface="Verdana"/>
                          <a:cs typeface="Verdana"/>
                        </a:rPr>
                        <a:t> </a:t>
                      </a:r>
                      <a:endParaRPr lang="es-MX" sz="800" spc="-40" dirty="0">
                        <a:latin typeface="Verdana"/>
                        <a:cs typeface="Verdana"/>
                      </a:endParaRP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1S.VIII.8 MENORES RETENIDOS 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1S.VIII.11 VIGILANCIA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2C.I.1 ACTA</a:t>
                      </a:r>
                      <a:r>
                        <a:rPr lang="es-MX" sz="800" spc="-40" baseline="0" dirty="0">
                          <a:latin typeface="Verdana"/>
                          <a:cs typeface="Verdana"/>
                        </a:rPr>
                        <a:t> ENTREGA-RECEPCIÓN</a:t>
                      </a:r>
                      <a:endParaRPr lang="es-MX" sz="800" spc="-40" dirty="0">
                        <a:latin typeface="Verdana"/>
                        <a:cs typeface="Verdana"/>
                      </a:endParaRP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2C.8 DENUNCIA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6C.1 ADMINISTRACIÓN DE ADQUISICIONES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6C.3 ADMINISTRACIÓN DE BIENES MUEBLES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7C.3 MANTENIMIENTO</a:t>
                      </a:r>
                      <a:r>
                        <a:rPr lang="es-MX" sz="800" spc="-40" baseline="0" dirty="0">
                          <a:latin typeface="Verdana"/>
                          <a:cs typeface="Verdana"/>
                        </a:rPr>
                        <a:t> Y REPARCIÓN DE VEHICULOS</a:t>
                      </a:r>
                      <a:endParaRPr lang="es-MX" sz="800" spc="-4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2013-2017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2013-2017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2013-2017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2010-2012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2014-2015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.5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.10</a:t>
                      </a: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65" baseline="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65" baseline="0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6953073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321118"/>
              </p:ext>
            </p:extLst>
          </p:nvPr>
        </p:nvGraphicFramePr>
        <p:xfrm>
          <a:off x="353568" y="1662937"/>
          <a:ext cx="9294492" cy="51610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6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3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62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9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90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9663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368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4015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SUBDIRECCIÓN DE VINCULACIÓN CIUDADANA DE LA COMISARIA DE LA POLICIA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9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159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6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LIC. YADIRA ALEXANDRA PARTIDA GÓMEZ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/SUBDIRECTORA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DE 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VINCULACIÓN 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 CIUDADANA </a:t>
                      </a:r>
                      <a:endParaRPr lang="es-MX"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6174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CALL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 E ZALATITAN# 396 COL. LOS MESEROS 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3654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vinculo.ciudadanotlq@hotmail.com</a:t>
                      </a:r>
                      <a:endParaRPr lang="es-MX" sz="800" b="1" dirty="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074">
                <a:tc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35-62-70-73 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74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36-80-57-03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220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9345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3476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8712">
                <a:tc gridSpan="6"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9C COMUNICACIÓN SOCIAL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 Y RELACIONES INSTITUCIONALES,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10C ANÁLISIS Y SEGUIMIENTO, 11C PLANEACIÓN,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 INFORMACIÓN, EVALUACIÓN Y POLITICAS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38925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660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9C.1 ACTIVIDAD INTERINSTITUCIONAL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9C.7 PROGRAMA FEDERAL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9C.11 VINCULACIÓN UNIVERSITARIA</a:t>
                      </a:r>
                      <a:r>
                        <a:rPr lang="es-MX" sz="800" spc="-40" baseline="0" dirty="0">
                          <a:latin typeface="Verdana"/>
                          <a:cs typeface="Verdana"/>
                        </a:rPr>
                        <a:t> </a:t>
                      </a:r>
                      <a:endParaRPr lang="es-MX" sz="800" spc="-40" dirty="0">
                        <a:latin typeface="Verdana"/>
                        <a:cs typeface="Verdana"/>
                      </a:endParaRP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10C.I.1 QUEJAS Y SUGERENCIAS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10C.1.2 REPORTE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10C.I.3 REGLAMENTOS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10C. 2 CALIFICACIÓN DE ACTAS DE INFRACCION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1OC.3 GESTIÓN DE SERVICIOS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11C PLANEACIÓN, INFORMACIÓN, EVALUACION Y POLITICAS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11C.1 PLSN MUNICIPAL</a:t>
                      </a:r>
                      <a:r>
                        <a:rPr lang="es-MX" sz="800" spc="-40" baseline="0" dirty="0">
                          <a:latin typeface="Verdana"/>
                          <a:cs typeface="Verdana"/>
                        </a:rPr>
                        <a:t> DE DESARROLLO</a:t>
                      </a:r>
                      <a:endParaRPr lang="es-MX" sz="800" spc="-4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2014-2017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2014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2012-2017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2015-2016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2015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2010-2017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5" dirty="0">
                        <a:latin typeface="Verdana"/>
                        <a:cs typeface="Verdana"/>
                      </a:endParaRP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2013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5" dirty="0">
                          <a:latin typeface="Verdana"/>
                          <a:cs typeface="Verdana"/>
                        </a:rPr>
                        <a:t>2015-2016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1.30</a:t>
                      </a:r>
                      <a:r>
                        <a:rPr lang="es-MX" sz="800" spc="-65" baseline="0" dirty="0">
                          <a:latin typeface="Verdana"/>
                          <a:cs typeface="Verdana"/>
                        </a:rPr>
                        <a:t> ML</a:t>
                      </a: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2.50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lang="es-MX" sz="800" spc="-65" dirty="0">
                        <a:latin typeface="Verdana"/>
                        <a:cs typeface="Verdana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65" dirty="0">
                          <a:latin typeface="Verdana"/>
                          <a:cs typeface="Verdana"/>
                        </a:rPr>
                        <a:t>.2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531627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238208"/>
              </p:ext>
            </p:extLst>
          </p:nvPr>
        </p:nvGraphicFramePr>
        <p:xfrm>
          <a:off x="353568" y="1662937"/>
          <a:ext cx="9294492" cy="52303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6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3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62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9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90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 gridSpan="2">
                  <a:txBody>
                    <a:bodyPr/>
                    <a:lstStyle/>
                    <a:p>
                      <a:pPr marL="29083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COMISARÍA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POLICIA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PREVENTIVA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40155" marR="0" lvl="0" indent="0" algn="l" defTabSz="914400" eaLnBrk="1" fontAlgn="auto" latinLnBrk="0" hangingPunct="1">
                        <a:lnSpc>
                          <a:spcPts val="915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SUB DIRECCIÓN DE VINCULACIÓN CIUDADANA DE LA COMISARIA DE LA POLICIA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6380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</a:t>
                      </a:r>
                      <a:r>
                        <a:rPr lang="es-MX" sz="800" spc="30" dirty="0">
                          <a:latin typeface="Verdana"/>
                          <a:cs typeface="Verdana"/>
                        </a:rPr>
                        <a:t>O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9085">
                <a:tc gridSpan="2">
                  <a:txBody>
                    <a:bodyPr/>
                    <a:lstStyle/>
                    <a:p>
                      <a:pPr marL="43815" marR="0" lvl="0" indent="0" defTabSz="914400" eaLnBrk="1" fontAlgn="auto" latinLnBrk="0" hangingPunct="1">
                        <a:lnSpc>
                          <a:spcPts val="805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YADIRA  ALEXANDRA 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PARTIDA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GÓMEZ</a:t>
                      </a:r>
                      <a:r>
                        <a:rPr lang="es-MX" sz="700" b="1" spc="-105" dirty="0" smtClean="0">
                          <a:latin typeface="Verdana"/>
                          <a:cs typeface="Verdana"/>
                        </a:rPr>
                        <a:t>/SUB DIRECTORA  DE  VINCULACIÓN  </a:t>
                      </a:r>
                      <a:r>
                        <a:rPr lang="es-MX" sz="700" b="1" spc="-105" dirty="0">
                          <a:latin typeface="Verdana"/>
                          <a:cs typeface="Verdana"/>
                        </a:rPr>
                        <a:t>CIUDADANA </a:t>
                      </a:r>
                      <a:endParaRPr lang="es-MX" sz="700" dirty="0">
                        <a:latin typeface="Verdana"/>
                        <a:cs typeface="Verdana"/>
                      </a:endParaRPr>
                    </a:p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26174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ZALATITAN# 396 COL. LOS MESEROS 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899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vinculo.ciudadanotlq@hotmail.com</a:t>
                      </a:r>
                      <a:endParaRPr lang="es-MX" sz="8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5039">
                <a:tc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35-62-70-73 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74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36-80-57-03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5370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6200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00331">
                <a:tc>
                  <a:txBody>
                    <a:bodyPr/>
                    <a:lstStyle/>
                    <a:p>
                      <a:pPr marL="43815" marR="120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75567">
                <a:tc gridSpan="6">
                  <a:txBody>
                    <a:bodyPr/>
                    <a:lstStyle/>
                    <a:p>
                      <a:pPr marL="73025" marR="1206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11C PLANEACIÓN,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 INFORMACIÓN, EVALUACIÓN Y POLITICAS, 12C TRANSPARENCIA Y ACCESO A LA INFORMACIÓN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38925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660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11C.I.1 ANTE AUTORIDAD ESTATAL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11C.I.2 ANTE AUTORIDAD FEDERAL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11C.I.3 PROGRAMAS MUNICIPALES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11C.5 INFORME DE ACTIVIDADES</a:t>
                      </a: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12C.2 PORTAL</a:t>
                      </a:r>
                      <a:r>
                        <a:rPr lang="es-MX" sz="800" spc="-40" baseline="0" dirty="0">
                          <a:latin typeface="Verdana"/>
                          <a:cs typeface="Verdana"/>
                        </a:rPr>
                        <a:t> DE TRANSPARENCIA </a:t>
                      </a:r>
                      <a:endParaRPr lang="es-MX" sz="800" spc="-40" dirty="0">
                        <a:latin typeface="Verdana"/>
                        <a:cs typeface="Verdana"/>
                      </a:endParaRPr>
                    </a:p>
                    <a:p>
                      <a:pPr marL="73025" marR="120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12C.4 SOLICITUD DE INFORMACIÓN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2014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2012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2013-2016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2013-2017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2017</a:t>
                      </a:r>
                    </a:p>
                    <a:p>
                      <a:pPr marR="2559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2012-2016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.2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.10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.15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.1 ML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.30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011168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069995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473835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PROTECCIÓN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CIVIL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BOMBEROS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399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PROTECCIÓN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CIVIL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BOMBEROS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80" dirty="0">
                          <a:latin typeface="Verdana"/>
                          <a:cs typeface="Verdana"/>
                        </a:rPr>
                        <a:t>CMDTE. </a:t>
                      </a:r>
                      <a:r>
                        <a:rPr sz="700" b="1" spc="-65" dirty="0">
                          <a:latin typeface="Verdana"/>
                          <a:cs typeface="Verdana"/>
                        </a:rPr>
                        <a:t>IGNACIO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AGUILAR 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JIMÉNEZ/DIRECTOR</a:t>
                      </a:r>
                      <a:r>
                        <a:rPr lang="es-MX"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0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PROTECCIÓN </a:t>
                      </a:r>
                      <a:r>
                        <a:rPr sz="700" b="1" spc="-110" dirty="0">
                          <a:latin typeface="Verdana"/>
                          <a:cs typeface="Verdana"/>
                        </a:rPr>
                        <a:t>CIVIL </a:t>
                      </a:r>
                      <a:r>
                        <a:rPr sz="700" b="1" spc="-8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700" b="1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BOMBEROS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MATEO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EVANGELISTA </a:t>
                      </a:r>
                      <a:r>
                        <a:rPr sz="800" b="1" spc="-215" dirty="0">
                          <a:latin typeface="Verdana"/>
                          <a:cs typeface="Verdana"/>
                        </a:rPr>
                        <a:t>#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4174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LOMAS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</a:t>
                      </a:r>
                      <a:r>
                        <a:rPr sz="800" b="1" spc="-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MIGUEL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33-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38-37-22-84 38-37-22-81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fax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6884,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6888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6889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5" dirty="0">
                          <a:latin typeface="Verdana"/>
                          <a:cs typeface="Verdana"/>
                        </a:rPr>
                        <a:t>ignacioaguilar@tlaquepaque.gob.mx/cynthia.ojeda@tlaquepaque.gob.mx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 gridSpan="6">
                  <a:txBody>
                    <a:bodyPr/>
                    <a:lstStyle/>
                    <a:p>
                      <a:pPr marL="73025" marR="0" lvl="0" indent="0" defTabSz="914400" eaLnBrk="1" fontAlgn="auto" latinLnBrk="0" hangingPunct="1">
                        <a:lnSpc>
                          <a:spcPts val="93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10C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ANÁLISIS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 SEGUIMIENTO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17C </a:t>
                      </a:r>
                      <a:r>
                        <a:rPr lang="es-MX" sz="800" b="1" spc="-90" dirty="0">
                          <a:latin typeface="Verdana"/>
                          <a:cs typeface="Verdana"/>
                        </a:rPr>
                        <a:t>PROTECCIÓN </a:t>
                      </a:r>
                      <a:r>
                        <a:rPr lang="es-MX" sz="800" b="1" spc="-120" dirty="0">
                          <a:latin typeface="Verdana"/>
                          <a:cs typeface="Verdana"/>
                        </a:rPr>
                        <a:t>CIVIL </a:t>
                      </a: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lang="es-MX" sz="800" b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105" dirty="0">
                          <a:latin typeface="Verdana"/>
                          <a:cs typeface="Verdana"/>
                        </a:rPr>
                        <a:t>BOMBEROS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60" dirty="0" smtClean="0">
                          <a:latin typeface="Verdana"/>
                          <a:cs typeface="Verdana"/>
                        </a:rPr>
                        <a:t>10C.</a:t>
                      </a:r>
                      <a:r>
                        <a:rPr lang="es-MX" sz="800" spc="-6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SERVICIOS</a:t>
                      </a:r>
                      <a:endParaRPr lang="es-MX" sz="800" spc="-70" dirty="0">
                        <a:latin typeface="Verdana"/>
                        <a:cs typeface="Verdana"/>
                      </a:endParaRPr>
                    </a:p>
                    <a:p>
                      <a:pPr marL="730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50" dirty="0">
                          <a:latin typeface="Verdana"/>
                          <a:cs typeface="Verdana"/>
                        </a:rPr>
                        <a:t>17C.2.1 </a:t>
                      </a:r>
                      <a:r>
                        <a:rPr lang="es-MX" sz="800" spc="-60" dirty="0">
                          <a:latin typeface="Verdana"/>
                          <a:cs typeface="Verdana"/>
                        </a:rPr>
                        <a:t>GESTIÓN </a:t>
                      </a:r>
                      <a:r>
                        <a:rPr lang="es-MX" sz="800" spc="-5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spc="-25" dirty="0">
                          <a:latin typeface="Verdana"/>
                          <a:cs typeface="Verdana"/>
                        </a:rPr>
                        <a:t>EMERGENCIA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2007-2018</a:t>
                      </a:r>
                      <a:endParaRPr lang="es-MX" sz="800" spc="-75" dirty="0">
                        <a:latin typeface="Verdana"/>
                        <a:cs typeface="Verdana"/>
                      </a:endParaRPr>
                    </a:p>
                    <a:p>
                      <a:pPr marL="654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2007-2018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.5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254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1.5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dirty="0">
                          <a:latin typeface="Verdana"/>
                          <a:cs typeface="Verdana"/>
                        </a:rPr>
                        <a:t>ML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067524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8300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DIRECCIÓN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COMUNICACIÓN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SOCIAL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C.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VIRIDIANA SÁNCHEZ MIRANDA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DIRECTORA </a:t>
                      </a:r>
                      <a:r>
                        <a:rPr sz="700" b="1" spc="-10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700" b="1" spc="-55" dirty="0">
                          <a:latin typeface="Verdana"/>
                          <a:cs typeface="Verdana"/>
                        </a:rPr>
                        <a:t>COMUNICACIÓN </a:t>
                      </a:r>
                      <a:r>
                        <a:rPr sz="700" b="1" spc="-80" dirty="0">
                          <a:latin typeface="Verdana"/>
                          <a:cs typeface="Verdana"/>
                        </a:rPr>
                        <a:t>SOCIAL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7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35" dirty="0">
                          <a:latin typeface="Verdana"/>
                          <a:cs typeface="Verdana"/>
                        </a:rPr>
                        <a:t>DIF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SANTA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ROSALIA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#1040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LINDA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VISTA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05" dirty="0">
                          <a:latin typeface="Verdana"/>
                          <a:cs typeface="Verdana"/>
                        </a:rPr>
                        <a:t>36-80-53-24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ext.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0" dirty="0">
                          <a:latin typeface="Verdana"/>
                          <a:cs typeface="Verdana"/>
                        </a:rPr>
                        <a:t>227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60" dirty="0">
                          <a:latin typeface="Verdana"/>
                          <a:cs typeface="Verdana"/>
                          <a:hlinkClick r:id="rId2"/>
                        </a:rPr>
                        <a:t>dif.comunicacion@tlaquepaque.gob.mx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15C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MÉDICOS,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ESPECIALIZADOS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EMERGENCIA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15C.4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ATENCIÓN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PSICOLÓGICA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2012-2013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0" dirty="0">
                          <a:latin typeface="Verdana"/>
                          <a:cs typeface="Verdana"/>
                        </a:rPr>
                        <a:t>2.5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11627"/>
              </p:ext>
            </p:extLst>
          </p:nvPr>
        </p:nvGraphicFramePr>
        <p:xfrm>
          <a:off x="353568" y="1662937"/>
          <a:ext cx="9272901" cy="523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8300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95" dirty="0">
                          <a:latin typeface="Verdana"/>
                          <a:cs typeface="Verdana"/>
                        </a:rPr>
                        <a:t>PSICOLOGIA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ANA</a:t>
                      </a:r>
                      <a:r>
                        <a:rPr lang="es-MX" sz="700" b="1" spc="-90" baseline="0" dirty="0">
                          <a:latin typeface="Verdana"/>
                          <a:cs typeface="Verdana"/>
                        </a:rPr>
                        <a:t> BERTHA GONZALEZ RODRÍGUEZ</a:t>
                      </a:r>
                      <a:r>
                        <a:rPr sz="700" b="1" spc="-90" dirty="0" smtClean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90" baseline="0" dirty="0" smtClean="0">
                          <a:latin typeface="Verdana"/>
                          <a:cs typeface="Verdana"/>
                        </a:rPr>
                        <a:t> COORDINADORA </a:t>
                      </a:r>
                      <a:r>
                        <a:rPr lang="es-MX" sz="700" b="1" spc="-90" baseline="0" dirty="0">
                          <a:latin typeface="Verdana"/>
                          <a:cs typeface="Verdana"/>
                        </a:rPr>
                        <a:t>DE DESARROLLO SOCIAL DEL DIF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SANTA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ROSALIA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#1040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LINDA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VISTA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45" dirty="0">
                          <a:latin typeface="Verdana"/>
                          <a:cs typeface="Verdana"/>
                        </a:rPr>
                        <a:t>33-36-80-53-24 EXT.219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 smtClean="0">
                          <a:latin typeface="Verdana"/>
                          <a:cs typeface="Verdana"/>
                        </a:rPr>
                        <a:t>difpsicologia@tlaquepaque.gob.mx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sz="800" b="1" spc="-70" dirty="0">
                          <a:latin typeface="Verdana"/>
                          <a:cs typeface="Verdana"/>
                        </a:rPr>
                        <a:t>15C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SERVICIOS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MÉDICOS,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ESPECIALIZADOS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EMERGENCIA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40" dirty="0">
                          <a:latin typeface="Verdana"/>
                          <a:cs typeface="Verdana"/>
                        </a:rPr>
                        <a:t>15C.4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ATENCIÓN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PSICOLÓGICA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75" dirty="0">
                          <a:latin typeface="Verdana"/>
                          <a:cs typeface="Verdana"/>
                        </a:rPr>
                        <a:t>201</a:t>
                      </a:r>
                      <a:r>
                        <a:rPr lang="es-MX" sz="800" spc="-75" dirty="0">
                          <a:latin typeface="Verdana"/>
                          <a:cs typeface="Verdana"/>
                        </a:rPr>
                        <a:t>4-2016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lang="es-MX" sz="800" spc="-70" baseline="0" dirty="0">
                          <a:latin typeface="Verdana"/>
                          <a:cs typeface="Verdana"/>
                        </a:rPr>
                        <a:t>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23056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84984"/>
              </p:ext>
            </p:extLst>
          </p:nvPr>
        </p:nvGraphicFramePr>
        <p:xfrm>
          <a:off x="353568" y="1662937"/>
          <a:ext cx="9272901" cy="53318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5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58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0" dirty="0">
                          <a:latin typeface="Verdana"/>
                          <a:cs typeface="Verdana"/>
                        </a:rPr>
                        <a:t>DEPENDENCIA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5" dirty="0">
                          <a:latin typeface="Verdana"/>
                          <a:cs typeface="Verdana"/>
                        </a:rPr>
                        <a:t>ÁREA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PROCEDENCIA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220">
                <a:tc>
                  <a:txBody>
                    <a:bodyPr/>
                    <a:lstStyle/>
                    <a:p>
                      <a:pPr marL="1830070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15"/>
                        </a:lnSpc>
                        <a:spcBef>
                          <a:spcPts val="229"/>
                        </a:spcBef>
                      </a:pPr>
                      <a:r>
                        <a:rPr lang="es-MX" sz="800" b="1" spc="-135" dirty="0">
                          <a:latin typeface="Verdana"/>
                          <a:cs typeface="Verdana"/>
                        </a:rPr>
                        <a:t>RECURSOS HUMANOS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55" dirty="0">
                          <a:latin typeface="Verdana"/>
                          <a:cs typeface="Verdana"/>
                        </a:rPr>
                        <a:t>DIF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9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60" dirty="0">
                          <a:latin typeface="Verdana"/>
                          <a:cs typeface="Verdana"/>
                        </a:rPr>
                        <a:t>RESPONSABLE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CARGO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35" dirty="0">
                          <a:latin typeface="Verdana"/>
                          <a:cs typeface="Verdana"/>
                        </a:rPr>
                        <a:t>DOMICILIO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744">
                <a:tc gridSpan="2">
                  <a:txBody>
                    <a:bodyPr/>
                    <a:lstStyle/>
                    <a:p>
                      <a:pPr marL="43815">
                        <a:lnSpc>
                          <a:spcPts val="805"/>
                        </a:lnSpc>
                        <a:spcBef>
                          <a:spcPts val="350"/>
                        </a:spcBef>
                      </a:pPr>
                      <a:r>
                        <a:rPr sz="700" b="1" spc="-90" dirty="0">
                          <a:latin typeface="Verdana"/>
                          <a:cs typeface="Verdana"/>
                        </a:rPr>
                        <a:t>LIC. MARIA </a:t>
                      </a:r>
                      <a:r>
                        <a:rPr lang="es-MX" sz="700" b="1" spc="-95" dirty="0">
                          <a:latin typeface="Verdana"/>
                          <a:cs typeface="Verdana"/>
                        </a:rPr>
                        <a:t>ISABEL</a:t>
                      </a:r>
                      <a:r>
                        <a:rPr lang="es-MX" sz="700" b="1" spc="-95" baseline="0" dirty="0">
                          <a:latin typeface="Verdana"/>
                          <a:cs typeface="Verdana"/>
                        </a:rPr>
                        <a:t> GARCÍA SERRATOS</a:t>
                      </a:r>
                      <a:r>
                        <a:rPr sz="700" b="1" spc="-9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lang="es-MX" sz="700" b="1" spc="-90" dirty="0">
                          <a:latin typeface="Verdana"/>
                          <a:cs typeface="Verdana"/>
                        </a:rPr>
                        <a:t>RECURSOS</a:t>
                      </a:r>
                      <a:r>
                        <a:rPr lang="es-MX" sz="700" b="1" spc="-90" baseline="0" dirty="0">
                          <a:latin typeface="Verdana"/>
                          <a:cs typeface="Verdana"/>
                        </a:rPr>
                        <a:t> HUMANOS </a:t>
                      </a:r>
                      <a:r>
                        <a:rPr sz="700" b="1" spc="-120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7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b="1" spc="-135" dirty="0">
                          <a:latin typeface="Verdana"/>
                          <a:cs typeface="Verdana"/>
                        </a:rPr>
                        <a:t>DIF</a:t>
                      </a:r>
                      <a:endParaRPr sz="700" dirty="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4629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AV.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SANTA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ROSALIA </a:t>
                      </a:r>
                      <a:r>
                        <a:rPr sz="800" b="1" spc="-145" dirty="0">
                          <a:latin typeface="Verdana"/>
                          <a:cs typeface="Verdana"/>
                        </a:rPr>
                        <a:t>#1040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LINDA</a:t>
                      </a:r>
                      <a:r>
                        <a:rPr sz="800" b="1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35" dirty="0">
                          <a:latin typeface="Verdana"/>
                          <a:cs typeface="Verdana"/>
                        </a:rPr>
                        <a:t>VISTA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5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TELÉFONO</a:t>
                      </a:r>
                      <a:r>
                        <a:rPr lang="es-MX"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45" dirty="0">
                          <a:latin typeface="Verdana"/>
                          <a:cs typeface="Verdana"/>
                        </a:rPr>
                        <a:t>33-36-80—53-24 /33-36-80-25-59 EXT: 218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CORREO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ELECTRÓNICO</a:t>
                      </a:r>
                      <a:r>
                        <a:rPr lang="es-MX"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MX" sz="800" b="1" spc="-30" dirty="0">
                          <a:latin typeface="Verdana"/>
                          <a:cs typeface="Verdana"/>
                        </a:rPr>
                        <a:t>diftlaquepaque.rh@gmail.com</a:t>
                      </a:r>
                      <a:endParaRPr sz="800" b="1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 marL="289560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7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0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dirty="0">
                          <a:latin typeface="Verdana"/>
                          <a:cs typeface="Verdana"/>
                        </a:rPr>
                        <a:t>FONDO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9744">
                <a:tc gridSpan="6">
                  <a:txBody>
                    <a:bodyPr/>
                    <a:lstStyle/>
                    <a:p>
                      <a:pPr marL="316547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95" dirty="0">
                          <a:latin typeface="Verdana"/>
                          <a:cs typeface="Verdana"/>
                        </a:rPr>
                        <a:t>H.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AYUNTAMIENTO </a:t>
                      </a:r>
                      <a:r>
                        <a:rPr sz="800" b="1" spc="-114" dirty="0">
                          <a:latin typeface="Verdana"/>
                          <a:cs typeface="Verdana"/>
                        </a:rPr>
                        <a:t>MUNICIPAL </a:t>
                      </a:r>
                      <a:r>
                        <a:rPr sz="800" b="1" spc="-12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b="1" spc="-9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PEDRO TLAQUEPAQUE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53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031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SECCIÓN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(ES)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982">
                <a:tc>
                  <a:txBody>
                    <a:bodyPr/>
                    <a:lstStyle/>
                    <a:p>
                      <a:pPr marL="73025">
                        <a:lnSpc>
                          <a:spcPts val="930"/>
                        </a:lnSpc>
                        <a:spcBef>
                          <a:spcPts val="220"/>
                        </a:spcBef>
                      </a:pPr>
                      <a:r>
                        <a:rPr lang="es-MX" sz="800" b="1" spc="-70" dirty="0">
                          <a:latin typeface="Verdana"/>
                          <a:cs typeface="Verdana"/>
                        </a:rPr>
                        <a:t>4C</a:t>
                      </a:r>
                      <a:r>
                        <a:rPr lang="es-MX" sz="800" b="1" spc="-70" baseline="0" dirty="0">
                          <a:latin typeface="Verdana"/>
                          <a:cs typeface="Verdana"/>
                        </a:rPr>
                        <a:t> RECURSOS HUMANOS 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251">
                <a:tc>
                  <a:txBody>
                    <a:bodyPr/>
                    <a:lstStyle/>
                    <a:p>
                      <a:pPr marR="5708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60" dirty="0">
                          <a:latin typeface="Verdana"/>
                          <a:cs typeface="Verdana"/>
                        </a:rPr>
                        <a:t>SERIE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80" dirty="0">
                          <a:latin typeface="Verdana"/>
                          <a:cs typeface="Verdana"/>
                        </a:rPr>
                        <a:t>FECHA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40" dirty="0">
                          <a:latin typeface="Verdana"/>
                          <a:cs typeface="Verdana"/>
                        </a:rPr>
                        <a:t>(S)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VOLÚMEN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90" dirty="0">
                          <a:latin typeface="Verdana"/>
                          <a:cs typeface="Verdana"/>
                        </a:rPr>
                        <a:t>UBICACIÓN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4C RECURSOS HUMANOS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MX" sz="800" spc="-40" dirty="0">
                          <a:latin typeface="Verdana"/>
                          <a:cs typeface="Verdana"/>
                        </a:rPr>
                        <a:t>4C.1 EXPEDIENTE LABORAL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2016-2019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5" dirty="0">
                          <a:latin typeface="Verdana"/>
                          <a:cs typeface="Verdana"/>
                        </a:rPr>
                        <a:t>1998-2019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spc="-7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ML</a:t>
                      </a:r>
                      <a:endParaRPr lang="es-MX" sz="800" dirty="0">
                        <a:latin typeface="Verdana"/>
                        <a:cs typeface="Verdana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s-MX" sz="800" dirty="0">
                          <a:latin typeface="Verdana"/>
                          <a:cs typeface="Verdana"/>
                        </a:rPr>
                        <a:t>.50 ML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06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3105" marR="704215" algn="ctr">
                        <a:lnSpc>
                          <a:spcPct val="102499"/>
                        </a:lnSpc>
                        <a:spcBef>
                          <a:spcPts val="5"/>
                        </a:spcBef>
                      </a:pPr>
                      <a:r>
                        <a:rPr sz="800" spc="-25" dirty="0">
                          <a:latin typeface="Verdana"/>
                          <a:cs typeface="Verdana"/>
                        </a:rPr>
                        <a:t>CALLE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5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FEBRERO</a:t>
                      </a:r>
                      <a:r>
                        <a:rPr sz="8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#2900 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COL.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RANCHO</a:t>
                      </a:r>
                      <a:r>
                        <a:rPr sz="800" spc="-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BLANCO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1245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spc="-20" dirty="0">
                          <a:latin typeface="Verdana"/>
                          <a:cs typeface="Verdana"/>
                        </a:rPr>
                        <a:t>C.P.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45500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45" dirty="0">
                          <a:latin typeface="Verdana"/>
                          <a:cs typeface="Verdana"/>
                        </a:rPr>
                        <a:t>SAN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PEDRO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TLAQUEPAQUE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JALISCO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7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260">
                <a:tc>
                  <a:txBody>
                    <a:bodyPr/>
                    <a:lstStyle/>
                    <a:p>
                      <a:pPr marL="20542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14" dirty="0">
                          <a:latin typeface="Verdana"/>
                          <a:cs typeface="Verdana"/>
                        </a:rPr>
                        <a:t>INTEGRÓ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AUTORIZÓ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8890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Verdana"/>
                          <a:cs typeface="Verdana"/>
                        </a:rPr>
                        <a:t>C. </a:t>
                      </a:r>
                      <a:r>
                        <a:rPr sz="800" b="1" spc="-105" dirty="0">
                          <a:latin typeface="Verdana"/>
                          <a:cs typeface="Verdana"/>
                        </a:rPr>
                        <a:t>VICTOR 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HUGO </a:t>
                      </a:r>
                      <a:r>
                        <a:rPr sz="800" b="1" spc="-45" dirty="0">
                          <a:latin typeface="Verdana"/>
                          <a:cs typeface="Verdana"/>
                        </a:rPr>
                        <a:t>GAMBOA</a:t>
                      </a:r>
                      <a:r>
                        <a:rPr sz="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50" dirty="0">
                          <a:latin typeface="Verdana"/>
                          <a:cs typeface="Verdana"/>
                        </a:rPr>
                        <a:t>CORONADO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13995" algn="ctr">
                        <a:lnSpc>
                          <a:spcPct val="100000"/>
                        </a:lnSpc>
                      </a:pPr>
                      <a:r>
                        <a:rPr lang="pt-BR" sz="800" b="1" spc="-100" dirty="0">
                          <a:latin typeface="Verdana"/>
                          <a:cs typeface="Verdana"/>
                        </a:rPr>
                        <a:t>LIC. ANA HERMOSINDA BRAVO RODRÌGUEZ</a:t>
                      </a:r>
                      <a:endParaRPr lang="pt-BR" sz="8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marL="1155065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55" dirty="0">
                          <a:latin typeface="Verdana"/>
                          <a:cs typeface="Verdana"/>
                        </a:rPr>
                        <a:t>ENCARGADO </a:t>
                      </a:r>
                      <a:r>
                        <a:rPr sz="800" b="1" spc="-85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75" dirty="0">
                          <a:latin typeface="Verdana"/>
                          <a:cs typeface="Verdana"/>
                        </a:rPr>
                        <a:t>CONCENTRACIÓN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216535" algn="ctr">
                        <a:lnSpc>
                          <a:spcPts val="930"/>
                        </a:lnSpc>
                        <a:spcBef>
                          <a:spcPts val="229"/>
                        </a:spcBef>
                      </a:pPr>
                      <a:r>
                        <a:rPr sz="800" b="1" spc="-120" dirty="0">
                          <a:latin typeface="Verdana"/>
                          <a:cs typeface="Verdana"/>
                        </a:rPr>
                        <a:t>DIRECTOR </a:t>
                      </a:r>
                      <a:r>
                        <a:rPr sz="800" b="1" spc="-80" dirty="0">
                          <a:latin typeface="Verdana"/>
                          <a:cs typeface="Verdana"/>
                        </a:rPr>
                        <a:t>ARCHIVO </a:t>
                      </a:r>
                      <a:r>
                        <a:rPr sz="800" b="1" spc="-100" dirty="0">
                          <a:latin typeface="Verdana"/>
                          <a:cs typeface="Verdana"/>
                        </a:rPr>
                        <a:t>GENERAL</a:t>
                      </a:r>
                      <a:r>
                        <a:rPr sz="800" b="1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110" dirty="0">
                          <a:latin typeface="Verdana"/>
                          <a:cs typeface="Verdana"/>
                        </a:rPr>
                        <a:t>MUNICIPAL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75201" y="438069"/>
            <a:ext cx="342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GUÍA DE ARCHIVO DOCUMENTAL </a:t>
            </a:r>
            <a:endParaRPr lang="es-MX" dirty="0"/>
          </a:p>
          <a:p>
            <a:pPr algn="ctr"/>
            <a:r>
              <a:rPr lang="es-MX" b="1" dirty="0"/>
              <a:t>ARCHIVO DE CONCENTRACIÓN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306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27412</TotalTime>
  <Words>18658</Words>
  <Application>Microsoft Office PowerPoint</Application>
  <PresentationFormat>Personalizado</PresentationFormat>
  <Paragraphs>5530</Paragraphs>
  <Slides>119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119</vt:i4>
      </vt:variant>
    </vt:vector>
  </HeadingPairs>
  <TitlesOfParts>
    <vt:vector size="123" baseType="lpstr">
      <vt:lpstr>Calibri</vt:lpstr>
      <vt:lpstr>Times New Roman</vt:lpstr>
      <vt:lpstr>Verdana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Archivo Historico</dc:creator>
  <cp:lastModifiedBy>Cesar Ignacio Bocanegra Alvarado</cp:lastModifiedBy>
  <cp:revision>502</cp:revision>
  <dcterms:created xsi:type="dcterms:W3CDTF">2020-12-09T17:32:27Z</dcterms:created>
  <dcterms:modified xsi:type="dcterms:W3CDTF">2021-08-02T18:51:10Z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2020-12-09T00:00:00Z</vt:filetime>
  </property>
</Properties>
</file>